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8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A7315-DF1D-417A-AB7A-6A8C2421F7C8}" type="datetimeFigureOut">
              <a:rPr lang="en-US" smtClean="0"/>
              <a:t>10/9/2014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EEAC2-DE6D-462D-9DBE-971FBB3F728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A7315-DF1D-417A-AB7A-6A8C2421F7C8}" type="datetimeFigureOut">
              <a:rPr lang="en-US" smtClean="0"/>
              <a:t>10/9/2014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EEAC2-DE6D-462D-9DBE-971FBB3F72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A7315-DF1D-417A-AB7A-6A8C2421F7C8}" type="datetimeFigureOut">
              <a:rPr lang="en-US" smtClean="0"/>
              <a:t>10/9/2014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EEAC2-DE6D-462D-9DBE-971FBB3F72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A7315-DF1D-417A-AB7A-6A8C2421F7C8}" type="datetimeFigureOut">
              <a:rPr lang="en-US" smtClean="0"/>
              <a:t>10/9/2014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EEAC2-DE6D-462D-9DBE-971FBB3F72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A7315-DF1D-417A-AB7A-6A8C2421F7C8}" type="datetimeFigureOut">
              <a:rPr lang="en-US" smtClean="0"/>
              <a:t>10/9/2014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EEAC2-DE6D-462D-9DBE-971FBB3F728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A7315-DF1D-417A-AB7A-6A8C2421F7C8}" type="datetimeFigureOut">
              <a:rPr lang="en-US" smtClean="0"/>
              <a:t>10/9/2014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EEAC2-DE6D-462D-9DBE-971FBB3F72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A7315-DF1D-417A-AB7A-6A8C2421F7C8}" type="datetimeFigureOut">
              <a:rPr lang="en-US" smtClean="0"/>
              <a:t>10/9/2014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EEAC2-DE6D-462D-9DBE-971FBB3F72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A7315-DF1D-417A-AB7A-6A8C2421F7C8}" type="datetimeFigureOut">
              <a:rPr lang="en-US" smtClean="0"/>
              <a:t>10/9/2014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EEAC2-DE6D-462D-9DBE-971FBB3F72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A7315-DF1D-417A-AB7A-6A8C2421F7C8}" type="datetimeFigureOut">
              <a:rPr lang="en-US" smtClean="0"/>
              <a:t>10/9/2014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EEAC2-DE6D-462D-9DBE-971FBB3F72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A7315-DF1D-417A-AB7A-6A8C2421F7C8}" type="datetimeFigureOut">
              <a:rPr lang="en-US" smtClean="0"/>
              <a:t>10/9/2014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EEAC2-DE6D-462D-9DBE-971FBB3F72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A7315-DF1D-417A-AB7A-6A8C2421F7C8}" type="datetimeFigureOut">
              <a:rPr lang="en-US" smtClean="0"/>
              <a:t>10/9/2014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9DEEAC2-DE6D-462D-9DBE-971FBB3F728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7BA7315-DF1D-417A-AB7A-6A8C2421F7C8}" type="datetimeFigureOut">
              <a:rPr lang="en-US" smtClean="0"/>
              <a:t>10/9/2014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9DEEAC2-DE6D-462D-9DBE-971FBB3F7288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Inscribed Angles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Geometry</a:t>
            </a:r>
          </a:p>
          <a:p>
            <a:r>
              <a:rPr lang="en-US" dirty="0" smtClean="0"/>
              <a:t>Mr. Bower</a:t>
            </a:r>
          </a:p>
          <a:p>
            <a:r>
              <a:rPr lang="en-US" dirty="0" smtClean="0"/>
              <a:t>BowerPower.net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451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Two inscribed </a:t>
            </a:r>
            <a:r>
              <a:rPr lang="en-US" sz="4000" dirty="0" smtClean="0">
                <a:latin typeface="Cambria"/>
              </a:rPr>
              <a:t>∠s intercept same arc</a:t>
            </a:r>
            <a:endParaRPr lang="en-US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What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US" dirty="0" smtClean="0"/>
                  <a:t> ?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/>
                      </a:rPr>
                      <m:t>𝑥</m:t>
                    </m:r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/>
                      </a:rPr>
                      <m:t>=55</m:t>
                    </m:r>
                  </m:oMath>
                </a14:m>
                <a:endParaRPr lang="en-US" dirty="0" smtClean="0">
                  <a:solidFill>
                    <a:srgbClr val="00B050"/>
                  </a:solidFill>
                </a:endParaRPr>
              </a:p>
              <a:p>
                <a:r>
                  <a:rPr lang="en-US" dirty="0" smtClean="0"/>
                  <a:t>What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US" dirty="0" smtClean="0"/>
                  <a:t>?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𝑦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=55</m:t>
                    </m:r>
                  </m:oMath>
                </a14:m>
                <a:endParaRPr lang="en-US" dirty="0" smtClean="0">
                  <a:solidFill>
                    <a:srgbClr val="FF0000"/>
                  </a:solidFill>
                </a:endParaRPr>
              </a:p>
              <a:p>
                <a:r>
                  <a:rPr lang="en-US" dirty="0" smtClean="0"/>
                  <a:t>In your own words, what do you notice about two inscribed </a:t>
                </a:r>
                <a:r>
                  <a:rPr lang="en-US" dirty="0" smtClean="0">
                    <a:latin typeface="Cambria"/>
                  </a:rPr>
                  <a:t>∠s that intercept the same arc?</a:t>
                </a:r>
              </a:p>
              <a:p>
                <a:pPr lvl="1"/>
                <a:r>
                  <a:rPr lang="en-US" dirty="0" smtClean="0">
                    <a:solidFill>
                      <a:schemeClr val="accent5">
                        <a:lumMod val="50000"/>
                      </a:schemeClr>
                    </a:solidFill>
                    <a:latin typeface="Cambria"/>
                  </a:rPr>
                  <a:t>The two ∠s are the same size (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Cambria Math"/>
                      </a:rPr>
                      <m:t> = )</m:t>
                    </m:r>
                  </m:oMath>
                </a14:m>
                <a:endParaRPr lang="en-US" dirty="0" smtClean="0">
                  <a:solidFill>
                    <a:schemeClr val="accent5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1810" t="-1100" r="-3167" b="-1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289356"/>
            <a:ext cx="4038600" cy="3696925"/>
          </a:xfrm>
        </p:spPr>
      </p:pic>
    </p:spTree>
    <p:extLst>
      <p:ext uri="{BB962C8B-B14F-4D97-AF65-F5344CB8AC3E}">
        <p14:creationId xmlns:p14="http://schemas.microsoft.com/office/powerpoint/2010/main" val="773549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When an inscribed </a:t>
            </a:r>
            <a:r>
              <a:rPr lang="en-US" sz="4000" dirty="0" smtClean="0">
                <a:latin typeface="Cambria"/>
              </a:rPr>
              <a:t>∠</a:t>
            </a:r>
            <a:r>
              <a:rPr lang="en-US" sz="4000" dirty="0" smtClean="0"/>
              <a:t> is inside a semicircle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i="1" dirty="0" smtClean="0"/>
              <a:t>x</a:t>
            </a:r>
            <a:r>
              <a:rPr lang="en-US" dirty="0" smtClean="0"/>
              <a:t> ?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078279"/>
            <a:ext cx="4038600" cy="4119079"/>
          </a:xfrm>
        </p:spPr>
      </p:pic>
    </p:spTree>
    <p:extLst>
      <p:ext uri="{BB962C8B-B14F-4D97-AF65-F5344CB8AC3E}">
        <p14:creationId xmlns:p14="http://schemas.microsoft.com/office/powerpoint/2010/main" val="2654808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When an inscribed </a:t>
            </a:r>
            <a:r>
              <a:rPr lang="en-US" sz="4000" dirty="0" smtClean="0">
                <a:latin typeface="Cambria"/>
              </a:rPr>
              <a:t>∠</a:t>
            </a:r>
            <a:r>
              <a:rPr lang="en-US" sz="4000" dirty="0" smtClean="0"/>
              <a:t> is inside a semicircle</a:t>
            </a:r>
            <a:endParaRPr lang="en-US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What is </a:t>
                </a:r>
                <a:r>
                  <a:rPr lang="en-US" i="1" dirty="0" smtClean="0"/>
                  <a:t>x</a:t>
                </a:r>
                <a:r>
                  <a:rPr lang="en-US" dirty="0" smtClean="0"/>
                  <a:t> ?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𝑥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=90</m:t>
                    </m:r>
                  </m:oMath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1810" t="-11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078279"/>
            <a:ext cx="4038600" cy="4119079"/>
          </a:xfrm>
        </p:spPr>
      </p:pic>
    </p:spTree>
    <p:extLst>
      <p:ext uri="{BB962C8B-B14F-4D97-AF65-F5344CB8AC3E}">
        <p14:creationId xmlns:p14="http://schemas.microsoft.com/office/powerpoint/2010/main" val="1459442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When an inscribed </a:t>
            </a:r>
            <a:r>
              <a:rPr lang="en-US" sz="4000" dirty="0" smtClean="0">
                <a:latin typeface="Cambria"/>
              </a:rPr>
              <a:t>∠</a:t>
            </a:r>
            <a:r>
              <a:rPr lang="en-US" sz="4000" dirty="0" smtClean="0"/>
              <a:t> is inside a semicircle</a:t>
            </a:r>
            <a:endParaRPr lang="en-US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What is </a:t>
                </a:r>
                <a:r>
                  <a:rPr lang="en-US" i="1" dirty="0" smtClean="0"/>
                  <a:t>x</a:t>
                </a:r>
                <a:r>
                  <a:rPr lang="en-US" dirty="0" smtClean="0"/>
                  <a:t> ?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FF0000"/>
                        </a:solidFill>
                        <a:latin typeface="Cambria Math"/>
                      </a:rPr>
                      <m:t>𝑥</m:t>
                    </m:r>
                    <m:r>
                      <a:rPr lang="en-US" i="1" smtClean="0">
                        <a:solidFill>
                          <a:srgbClr val="FF0000"/>
                        </a:solidFill>
                        <a:latin typeface="Cambria Math"/>
                      </a:rPr>
                      <m:t>=90</m:t>
                    </m:r>
                  </m:oMath>
                </a14:m>
                <a:endParaRPr lang="en-US" dirty="0">
                  <a:solidFill>
                    <a:srgbClr val="FF0000"/>
                  </a:solidFill>
                </a:endParaRPr>
              </a:p>
              <a:p>
                <a:endParaRPr lang="en-US" dirty="0" smtClean="0"/>
              </a:p>
              <a:p>
                <a:r>
                  <a:rPr lang="en-US" dirty="0" smtClean="0"/>
                  <a:t>An </a:t>
                </a:r>
                <a:r>
                  <a:rPr lang="en-US" dirty="0" smtClean="0">
                    <a:latin typeface="Cambria"/>
                  </a:rPr>
                  <a:t>angle inscribed inside a semicircle is always a </a:t>
                </a:r>
                <a:r>
                  <a:rPr lang="en-US" dirty="0" smtClean="0"/>
                  <a:t>    ______      angle.</a:t>
                </a:r>
                <a:endParaRPr lang="en-US" dirty="0" smtClean="0">
                  <a:latin typeface="Cambria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1810" t="-1100" r="-39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078279"/>
            <a:ext cx="4038600" cy="4119079"/>
          </a:xfrm>
        </p:spPr>
      </p:pic>
    </p:spTree>
    <p:extLst>
      <p:ext uri="{BB962C8B-B14F-4D97-AF65-F5344CB8AC3E}">
        <p14:creationId xmlns:p14="http://schemas.microsoft.com/office/powerpoint/2010/main" val="176206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When an inscribed </a:t>
            </a:r>
            <a:r>
              <a:rPr lang="en-US" sz="4000" dirty="0" smtClean="0">
                <a:latin typeface="Cambria"/>
              </a:rPr>
              <a:t>∠</a:t>
            </a:r>
            <a:r>
              <a:rPr lang="en-US" sz="4000" dirty="0" smtClean="0"/>
              <a:t> is inside a semicircle</a:t>
            </a:r>
            <a:endParaRPr lang="en-US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What is </a:t>
                </a:r>
                <a:r>
                  <a:rPr lang="en-US" i="1" dirty="0" smtClean="0"/>
                  <a:t>x</a:t>
                </a:r>
                <a:r>
                  <a:rPr lang="en-US" dirty="0" smtClean="0"/>
                  <a:t> ?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FF0000"/>
                        </a:solidFill>
                        <a:latin typeface="Cambria Math"/>
                      </a:rPr>
                      <m:t>𝑥</m:t>
                    </m:r>
                    <m:r>
                      <a:rPr lang="en-US" i="1" smtClean="0">
                        <a:solidFill>
                          <a:srgbClr val="FF0000"/>
                        </a:solidFill>
                        <a:latin typeface="Cambria Math"/>
                      </a:rPr>
                      <m:t>=90</m:t>
                    </m:r>
                  </m:oMath>
                </a14:m>
                <a:endParaRPr lang="en-US" dirty="0">
                  <a:solidFill>
                    <a:srgbClr val="FF0000"/>
                  </a:solidFill>
                </a:endParaRPr>
              </a:p>
              <a:p>
                <a:endParaRPr lang="en-US" dirty="0" smtClean="0"/>
              </a:p>
              <a:p>
                <a:r>
                  <a:rPr lang="en-US" dirty="0" smtClean="0"/>
                  <a:t>An </a:t>
                </a:r>
                <a:r>
                  <a:rPr lang="en-US" dirty="0" smtClean="0">
                    <a:latin typeface="Cambria"/>
                  </a:rPr>
                  <a:t>angle inscribed inside a semicircle is always a </a:t>
                </a:r>
                <a:r>
                  <a:rPr lang="en-US" dirty="0" smtClean="0"/>
                  <a:t>     </a:t>
                </a:r>
                <a:r>
                  <a:rPr lang="en-US" b="1" u="sng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RIGHT</a:t>
                </a:r>
                <a:r>
                  <a:rPr lang="en-US" dirty="0" smtClean="0"/>
                  <a:t>     angle.</a:t>
                </a:r>
                <a:endParaRPr lang="en-US" dirty="0" smtClean="0">
                  <a:latin typeface="Cambria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1810" t="-1100" r="-39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078279"/>
            <a:ext cx="4038600" cy="4119079"/>
          </a:xfrm>
        </p:spPr>
      </p:pic>
    </p:spTree>
    <p:extLst>
      <p:ext uri="{BB962C8B-B14F-4D97-AF65-F5344CB8AC3E}">
        <p14:creationId xmlns:p14="http://schemas.microsoft.com/office/powerpoint/2010/main" val="46500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200" dirty="0" smtClean="0"/>
              <a:t>Quadrilateral inscribed inside a circle</a:t>
            </a:r>
            <a:endParaRPr lang="en-US" sz="4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What is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𝑚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𝑊𝑋𝑍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 ?</m:t>
                    </m:r>
                  </m:oMath>
                </a14:m>
                <a:endParaRPr lang="en-US" b="0" dirty="0" smtClean="0"/>
              </a:p>
              <a:p>
                <a:endParaRPr lang="en-US" b="0" dirty="0" smtClean="0"/>
              </a:p>
              <a:p>
                <a:r>
                  <a:rPr lang="en-US" dirty="0" smtClean="0"/>
                  <a:t>What is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00B050"/>
                        </a:solidFill>
                        <a:latin typeface="Cambria Math"/>
                      </a:rPr>
                      <m:t>𝑚</m:t>
                    </m:r>
                    <m:r>
                      <a:rPr lang="en-US" i="1" smtClean="0">
                        <a:solidFill>
                          <a:srgbClr val="00B050"/>
                        </a:solidFill>
                        <a:latin typeface="Cambria Math"/>
                      </a:rPr>
                      <m:t> </m:t>
                    </m:r>
                    <m:r>
                      <a:rPr lang="en-US" i="1" smtClean="0">
                        <a:solidFill>
                          <a:srgbClr val="00B050"/>
                        </a:solidFill>
                        <a:latin typeface="Cambria Math"/>
                      </a:rPr>
                      <m:t>𝑊𝑌𝑍</m:t>
                    </m:r>
                    <m:r>
                      <a:rPr lang="en-US" i="1">
                        <a:solidFill>
                          <a:srgbClr val="00B05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dirty="0" smtClean="0"/>
                  <a:t>?</a:t>
                </a:r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n-US" dirty="0" smtClean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1810" t="-11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314699"/>
            <a:ext cx="4038600" cy="3646240"/>
          </a:xfrm>
        </p:spPr>
      </p:pic>
      <p:sp>
        <p:nvSpPr>
          <p:cNvPr id="6" name="Arc 5"/>
          <p:cNvSpPr/>
          <p:nvPr/>
        </p:nvSpPr>
        <p:spPr>
          <a:xfrm>
            <a:off x="2438400" y="1828800"/>
            <a:ext cx="533400" cy="304800"/>
          </a:xfrm>
          <a:prstGeom prst="arc">
            <a:avLst>
              <a:gd name="adj1" fmla="val 10372505"/>
              <a:gd name="adj2" fmla="val 0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c 6"/>
          <p:cNvSpPr/>
          <p:nvPr/>
        </p:nvSpPr>
        <p:spPr>
          <a:xfrm>
            <a:off x="2438400" y="2743200"/>
            <a:ext cx="533400" cy="304800"/>
          </a:xfrm>
          <a:prstGeom prst="arc">
            <a:avLst>
              <a:gd name="adj1" fmla="val 10372505"/>
              <a:gd name="adj2" fmla="val 0"/>
            </a:avLst>
          </a:prstGeom>
          <a:ln w="38100">
            <a:solidFill>
              <a:srgbClr val="00B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012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200" dirty="0" smtClean="0"/>
              <a:t>Quadrilateral inscribed inside a circle</a:t>
            </a:r>
            <a:endParaRPr lang="en-US" sz="4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What is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𝑚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𝑊𝑋𝑍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 ?</m:t>
                    </m:r>
                  </m:oMath>
                </a14:m>
                <a:endParaRPr lang="en-US" b="0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130°</m:t>
                    </m:r>
                  </m:oMath>
                </a14:m>
                <a:endParaRPr lang="en-US" b="0" dirty="0" smtClean="0">
                  <a:solidFill>
                    <a:srgbClr val="FF0000"/>
                  </a:solidFill>
                </a:endParaRPr>
              </a:p>
              <a:p>
                <a:r>
                  <a:rPr lang="en-US" dirty="0" smtClean="0"/>
                  <a:t>What is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00B050"/>
                        </a:solidFill>
                        <a:latin typeface="Cambria Math"/>
                      </a:rPr>
                      <m:t>𝑚</m:t>
                    </m:r>
                    <m:r>
                      <a:rPr lang="en-US" i="1" smtClean="0">
                        <a:solidFill>
                          <a:srgbClr val="00B050"/>
                        </a:solidFill>
                        <a:latin typeface="Cambria Math"/>
                      </a:rPr>
                      <m:t> </m:t>
                    </m:r>
                    <m:r>
                      <a:rPr lang="en-US" i="1" smtClean="0">
                        <a:solidFill>
                          <a:srgbClr val="00B050"/>
                        </a:solidFill>
                        <a:latin typeface="Cambria Math"/>
                      </a:rPr>
                      <m:t>𝑊𝑌𝑍</m:t>
                    </m:r>
                    <m:r>
                      <a:rPr lang="en-US" i="1">
                        <a:solidFill>
                          <a:srgbClr val="00B05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dirty="0" smtClean="0"/>
                  <a:t>?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/>
                      </a:rPr>
                      <m:t>230°</m:t>
                    </m:r>
                  </m:oMath>
                </a14:m>
                <a:endParaRPr lang="en-US" dirty="0">
                  <a:solidFill>
                    <a:srgbClr val="00B050"/>
                  </a:solidFill>
                </a:endParaRPr>
              </a:p>
              <a:p>
                <a:r>
                  <a:rPr lang="en-US" dirty="0" smtClean="0"/>
                  <a:t>When you add these answers, you get  ______, and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dirty="0" smtClean="0"/>
                  <a:t> of that is _______ . </a:t>
                </a:r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n-US" dirty="0" smtClean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1810" t="-1100" r="-40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314699"/>
            <a:ext cx="4038600" cy="3646240"/>
          </a:xfrm>
        </p:spPr>
      </p:pic>
      <p:sp>
        <p:nvSpPr>
          <p:cNvPr id="6" name="Arc 5"/>
          <p:cNvSpPr/>
          <p:nvPr/>
        </p:nvSpPr>
        <p:spPr>
          <a:xfrm>
            <a:off x="2438400" y="1828800"/>
            <a:ext cx="533400" cy="304800"/>
          </a:xfrm>
          <a:prstGeom prst="arc">
            <a:avLst>
              <a:gd name="adj1" fmla="val 10372505"/>
              <a:gd name="adj2" fmla="val 0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c 6"/>
          <p:cNvSpPr/>
          <p:nvPr/>
        </p:nvSpPr>
        <p:spPr>
          <a:xfrm>
            <a:off x="2438400" y="2743200"/>
            <a:ext cx="533400" cy="304800"/>
          </a:xfrm>
          <a:prstGeom prst="arc">
            <a:avLst>
              <a:gd name="adj1" fmla="val 10372505"/>
              <a:gd name="adj2" fmla="val 0"/>
            </a:avLst>
          </a:prstGeom>
          <a:ln w="38100">
            <a:solidFill>
              <a:srgbClr val="00B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47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200" dirty="0" smtClean="0"/>
              <a:t>Quadrilateral inscribed inside a circle</a:t>
            </a:r>
            <a:endParaRPr lang="en-US" sz="4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What is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𝑚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𝑊𝑋𝑍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 ?</m:t>
                    </m:r>
                  </m:oMath>
                </a14:m>
                <a:endParaRPr lang="en-US" b="0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130°</m:t>
                    </m:r>
                  </m:oMath>
                </a14:m>
                <a:endParaRPr lang="en-US" b="0" dirty="0" smtClean="0">
                  <a:solidFill>
                    <a:srgbClr val="FF0000"/>
                  </a:solidFill>
                </a:endParaRPr>
              </a:p>
              <a:p>
                <a:r>
                  <a:rPr lang="en-US" dirty="0" smtClean="0"/>
                  <a:t>What is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00B050"/>
                        </a:solidFill>
                        <a:latin typeface="Cambria Math"/>
                      </a:rPr>
                      <m:t>𝑚</m:t>
                    </m:r>
                    <m:r>
                      <a:rPr lang="en-US" i="1" smtClean="0">
                        <a:solidFill>
                          <a:srgbClr val="00B050"/>
                        </a:solidFill>
                        <a:latin typeface="Cambria Math"/>
                      </a:rPr>
                      <m:t> </m:t>
                    </m:r>
                    <m:r>
                      <a:rPr lang="en-US" i="1" smtClean="0">
                        <a:solidFill>
                          <a:srgbClr val="00B050"/>
                        </a:solidFill>
                        <a:latin typeface="Cambria Math"/>
                      </a:rPr>
                      <m:t>𝑊𝑌𝑍</m:t>
                    </m:r>
                    <m:r>
                      <a:rPr lang="en-US" i="1">
                        <a:solidFill>
                          <a:srgbClr val="00B05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dirty="0" smtClean="0"/>
                  <a:t>?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/>
                      </a:rPr>
                      <m:t>230°</m:t>
                    </m:r>
                  </m:oMath>
                </a14:m>
                <a:endParaRPr lang="en-US" dirty="0">
                  <a:solidFill>
                    <a:srgbClr val="00B050"/>
                  </a:solidFill>
                </a:endParaRPr>
              </a:p>
              <a:p>
                <a:r>
                  <a:rPr lang="en-US" dirty="0" smtClean="0"/>
                  <a:t>When you add these answers, you get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360°</m:t>
                    </m:r>
                  </m:oMath>
                </a14:m>
                <a:r>
                  <a:rPr lang="en-US" dirty="0" smtClean="0"/>
                  <a:t>, and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dirty="0" smtClean="0"/>
                  <a:t> of that is 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latin typeface="Cambria Math"/>
                      </a:rPr>
                      <m:t>  </m:t>
                    </m:r>
                    <m:r>
                      <a:rPr lang="en-US" b="1" i="1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Cambria Math"/>
                      </a:rPr>
                      <m:t>𝟏𝟖𝟎</m:t>
                    </m:r>
                    <m:r>
                      <a:rPr lang="en-US" b="1" i="1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Cambria Math"/>
                      </a:rPr>
                      <m:t>°</m:t>
                    </m:r>
                  </m:oMath>
                </a14:m>
                <a:r>
                  <a:rPr lang="en-US" dirty="0" smtClean="0"/>
                  <a:t> ! </a:t>
                </a:r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n-US" dirty="0" smtClean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1810" t="-11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314699"/>
            <a:ext cx="4038600" cy="3646240"/>
          </a:xfrm>
        </p:spPr>
      </p:pic>
      <p:sp>
        <p:nvSpPr>
          <p:cNvPr id="6" name="Arc 5"/>
          <p:cNvSpPr/>
          <p:nvPr/>
        </p:nvSpPr>
        <p:spPr>
          <a:xfrm>
            <a:off x="2438400" y="1828800"/>
            <a:ext cx="533400" cy="304800"/>
          </a:xfrm>
          <a:prstGeom prst="arc">
            <a:avLst>
              <a:gd name="adj1" fmla="val 10372505"/>
              <a:gd name="adj2" fmla="val 0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c 6"/>
          <p:cNvSpPr/>
          <p:nvPr/>
        </p:nvSpPr>
        <p:spPr>
          <a:xfrm>
            <a:off x="2438400" y="2743200"/>
            <a:ext cx="533400" cy="304800"/>
          </a:xfrm>
          <a:prstGeom prst="arc">
            <a:avLst>
              <a:gd name="adj1" fmla="val 10372505"/>
              <a:gd name="adj2" fmla="val 0"/>
            </a:avLst>
          </a:prstGeom>
          <a:ln w="38100">
            <a:solidFill>
              <a:srgbClr val="00B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910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3962400"/>
            <a:ext cx="3352800" cy="685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200" dirty="0" smtClean="0"/>
              <a:t>Quadrilateral inscribed inside a circle</a:t>
            </a:r>
            <a:endParaRPr lang="en-US" sz="4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If a quadrilateral is inscribed inside a circle, its opposite </a:t>
                </a:r>
                <a:r>
                  <a:rPr lang="en-US" dirty="0" smtClean="0">
                    <a:latin typeface="Cambria"/>
                  </a:rPr>
                  <a:t>∠s are supplementary ∠s.</a:t>
                </a:r>
              </a:p>
              <a:p>
                <a:endParaRPr lang="en-US" dirty="0">
                  <a:latin typeface="Cambria"/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𝑊</m:t>
                    </m:r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𝑍</m:t>
                    </m:r>
                    <m:r>
                      <a:rPr lang="en-US" b="0" i="1" smtClean="0">
                        <a:latin typeface="Cambria Math"/>
                      </a:rPr>
                      <m:t>=180</m:t>
                    </m:r>
                  </m:oMath>
                </a14:m>
                <a:r>
                  <a:rPr lang="en-US" dirty="0" smtClean="0"/>
                  <a:t> </a:t>
                </a:r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n-US" dirty="0" smtClean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1810" t="-1100" r="-4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314699"/>
            <a:ext cx="4038600" cy="3646240"/>
          </a:xfrm>
        </p:spPr>
      </p:pic>
    </p:spTree>
    <p:extLst>
      <p:ext uri="{BB962C8B-B14F-4D97-AF65-F5344CB8AC3E}">
        <p14:creationId xmlns:p14="http://schemas.microsoft.com/office/powerpoint/2010/main" val="393379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What is 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Cambria Math"/>
                      </a:rPr>
                      <m:t>𝑚</m:t>
                    </m:r>
                    <m:r>
                      <a:rPr lang="en-US" b="0" i="1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Cambria Math"/>
                      </a:rPr>
                      <m:t>∠</m:t>
                    </m:r>
                    <m:r>
                      <a:rPr lang="en-US" b="0" i="1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Cambria Math"/>
                      </a:rPr>
                      <m:t>𝐵</m:t>
                    </m:r>
                  </m:oMath>
                </a14:m>
                <a:r>
                  <a:rPr lang="en-US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 </a:t>
                </a:r>
                <a:r>
                  <a:rPr lang="en-US" dirty="0" smtClean="0"/>
                  <a:t>?</a:t>
                </a:r>
              </a:p>
              <a:p>
                <a:endParaRPr lang="en-US" dirty="0"/>
              </a:p>
              <a:p>
                <a:endParaRPr lang="en-US" dirty="0" smtClean="0"/>
              </a:p>
              <a:p>
                <a:r>
                  <a:rPr lang="en-US" dirty="0" smtClean="0"/>
                  <a:t>What is 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Cambria Math"/>
                      </a:rPr>
                      <m:t>𝑚</m:t>
                    </m:r>
                    <m:r>
                      <a:rPr lang="en-US" b="0" i="1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Cambria Math"/>
                      </a:rPr>
                      <m:t>∠</m:t>
                    </m:r>
                    <m:r>
                      <a:rPr lang="en-US" b="0" i="1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Cambria Math"/>
                      </a:rPr>
                      <m:t>𝐶</m:t>
                    </m:r>
                  </m:oMath>
                </a14:m>
                <a:r>
                  <a:rPr lang="en-US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 </a:t>
                </a:r>
                <a:r>
                  <a:rPr lang="en-US" dirty="0" smtClean="0"/>
                  <a:t>?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1810" t="-11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972638"/>
            <a:ext cx="4038600" cy="4330361"/>
          </a:xfr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200" dirty="0" smtClean="0"/>
              <a:t>Example 5</a:t>
            </a:r>
            <a:endParaRPr lang="en-US" sz="4200" dirty="0"/>
          </a:p>
        </p:txBody>
      </p:sp>
    </p:spTree>
    <p:extLst>
      <p:ext uri="{BB962C8B-B14F-4D97-AF65-F5344CB8AC3E}">
        <p14:creationId xmlns:p14="http://schemas.microsoft.com/office/powerpoint/2010/main" val="126805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 inscribed ∠ ?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Vertex </a:t>
                </a:r>
                <a:r>
                  <a:rPr lang="en-US" dirty="0" smtClean="0">
                    <a:sym typeface="Wingdings" panose="05000000000000000000" pitchFamily="2" charset="2"/>
                  </a:rPr>
                  <a:t></a:t>
                </a:r>
                <a:r>
                  <a:rPr lang="en-US" dirty="0" smtClean="0"/>
                  <a:t>ON the circle</a:t>
                </a:r>
              </a:p>
              <a:p>
                <a:pPr lvl="1"/>
                <a:r>
                  <a:rPr lang="en-US" i="1" dirty="0" smtClean="0"/>
                  <a:t>V</a:t>
                </a:r>
                <a:r>
                  <a:rPr lang="en-US" dirty="0" smtClean="0"/>
                  <a:t> is a vertex</a:t>
                </a:r>
              </a:p>
              <a:p>
                <a:pPr lvl="1"/>
                <a:endParaRPr lang="en-US" dirty="0" smtClean="0"/>
              </a:p>
              <a:p>
                <a:r>
                  <a:rPr lang="en-US" dirty="0" smtClean="0"/>
                  <a:t>Sides </a:t>
                </a:r>
                <a:r>
                  <a:rPr lang="en-US" dirty="0" smtClean="0">
                    <a:sym typeface="Wingdings" panose="05000000000000000000" pitchFamily="2" charset="2"/>
                  </a:rPr>
                  <a:t></a:t>
                </a:r>
                <a:r>
                  <a:rPr lang="en-US" dirty="0" smtClean="0"/>
                  <a:t> CHORDS of circle</a:t>
                </a:r>
              </a:p>
              <a:p>
                <a:pPr lvl="1"/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dirty="0" smtClean="0">
                            <a:latin typeface="Cambria Math"/>
                          </a:rPr>
                          <m:t>𝑉𝑍</m:t>
                        </m:r>
                      </m:e>
                    </m:acc>
                  </m:oMath>
                </a14:m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dirty="0" smtClean="0">
                            <a:latin typeface="Cambria Math"/>
                          </a:rPr>
                          <m:t>𝑉𝑌</m:t>
                        </m:r>
                      </m:e>
                    </m:acc>
                  </m:oMath>
                </a14:m>
                <a:r>
                  <a:rPr lang="en-US" dirty="0" smtClean="0"/>
                  <a:t> are chords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1810" t="-15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143715"/>
            <a:ext cx="4038600" cy="3988207"/>
          </a:xfrm>
        </p:spPr>
      </p:pic>
    </p:spTree>
    <p:extLst>
      <p:ext uri="{BB962C8B-B14F-4D97-AF65-F5344CB8AC3E}">
        <p14:creationId xmlns:p14="http://schemas.microsoft.com/office/powerpoint/2010/main" val="2487647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What is 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Cambria Math"/>
                      </a:rPr>
                      <m:t>𝑚</m:t>
                    </m:r>
                    <m:r>
                      <a:rPr lang="en-US" b="0" i="1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Cambria Math"/>
                      </a:rPr>
                      <m:t>∠</m:t>
                    </m:r>
                    <m:r>
                      <a:rPr lang="en-US" b="0" i="1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Cambria Math"/>
                      </a:rPr>
                      <m:t>𝐵</m:t>
                    </m:r>
                  </m:oMath>
                </a14:m>
                <a:r>
                  <a:rPr lang="en-US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 </a:t>
                </a:r>
                <a:r>
                  <a:rPr lang="en-US" dirty="0" smtClean="0"/>
                  <a:t>?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Cambria Math"/>
                      </a:rPr>
                      <m:t>123°</m:t>
                    </m:r>
                  </m:oMath>
                </a14:m>
                <a:endParaRPr lang="en-US" dirty="0">
                  <a:solidFill>
                    <a:schemeClr val="accent6">
                      <a:lumMod val="50000"/>
                    </a:schemeClr>
                  </a:solidFill>
                </a:endParaRPr>
              </a:p>
              <a:p>
                <a:endParaRPr lang="en-US" dirty="0" smtClean="0"/>
              </a:p>
              <a:p>
                <a:r>
                  <a:rPr lang="en-US" dirty="0" smtClean="0"/>
                  <a:t>What is 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Cambria Math"/>
                      </a:rPr>
                      <m:t>𝑚</m:t>
                    </m:r>
                    <m:r>
                      <a:rPr lang="en-US" b="0" i="1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Cambria Math"/>
                      </a:rPr>
                      <m:t>∠</m:t>
                    </m:r>
                    <m:r>
                      <a:rPr lang="en-US" b="0" i="1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Cambria Math"/>
                      </a:rPr>
                      <m:t>𝐶</m:t>
                    </m:r>
                  </m:oMath>
                </a14:m>
                <a:r>
                  <a:rPr lang="en-US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 </a:t>
                </a:r>
                <a:r>
                  <a:rPr lang="en-US" dirty="0" smtClean="0"/>
                  <a:t>?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Cambria Math"/>
                      </a:rPr>
                      <m:t>100°</m:t>
                    </m:r>
                  </m:oMath>
                </a14:m>
                <a:endParaRPr lang="en-US" dirty="0">
                  <a:solidFill>
                    <a:schemeClr val="accent6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1810" t="-11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972638"/>
            <a:ext cx="4038600" cy="4330361"/>
          </a:xfr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200" dirty="0" smtClean="0"/>
              <a:t>Example 5</a:t>
            </a:r>
            <a:endParaRPr lang="en-US" sz="4200" dirty="0"/>
          </a:p>
        </p:txBody>
      </p:sp>
    </p:spTree>
    <p:extLst>
      <p:ext uri="{BB962C8B-B14F-4D97-AF65-F5344CB8AC3E}">
        <p14:creationId xmlns:p14="http://schemas.microsoft.com/office/powerpoint/2010/main" val="2980650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000" dirty="0" smtClean="0"/>
              <a:t>BowerPower.net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596778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the size of an inscribed </a:t>
            </a:r>
            <a:r>
              <a:rPr lang="en-US" dirty="0" smtClean="0">
                <a:latin typeface="Cambria"/>
              </a:rPr>
              <a:t>∠ ?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The measure of an inscribed </a:t>
                </a:r>
                <a:r>
                  <a:rPr lang="en-US" dirty="0" smtClean="0">
                    <a:latin typeface="Cambria"/>
                  </a:rPr>
                  <a:t>∠ equals     one-half of the arc </a:t>
                </a:r>
                <a:r>
                  <a:rPr lang="en-US" dirty="0">
                    <a:latin typeface="Cambria"/>
                  </a:rPr>
                  <a:t> </a:t>
                </a:r>
                <a:r>
                  <a:rPr lang="en-US" dirty="0" smtClean="0">
                    <a:latin typeface="Cambria"/>
                  </a:rPr>
                  <a:t>              it intercepts</a:t>
                </a:r>
              </a:p>
              <a:p>
                <a:endParaRPr lang="en-US" dirty="0">
                  <a:latin typeface="Cambria"/>
                </a:endParaRP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𝑌𝑉𝑍</m:t>
                    </m:r>
                    <m:r>
                      <a:rPr lang="en-US" b="0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 (</m:t>
                    </m:r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  </m:t>
                    </m:r>
                    <m:r>
                      <a:rPr lang="en-US" b="0" i="1" smtClean="0">
                        <a:latin typeface="Cambria Math"/>
                      </a:rPr>
                      <m:t>𝑌𝑍</m:t>
                    </m:r>
                    <m:r>
                      <a:rPr lang="en-US" b="0" i="1" smtClean="0">
                        <a:latin typeface="Cambria Math"/>
                      </a:rPr>
                      <m:t>  )</m:t>
                    </m:r>
                  </m:oMath>
                </a14:m>
                <a:endParaRPr lang="en-US" dirty="0" smtClean="0"/>
              </a:p>
              <a:p>
                <a:pPr marL="393192" lvl="1" indent="0">
                  <a:buNone/>
                </a:pPr>
                <a:r>
                  <a:rPr lang="en-US" dirty="0"/>
                  <a:t>	 </a:t>
                </a:r>
                <a:r>
                  <a:rPr lang="en-US" dirty="0" smtClean="0"/>
                  <a:t>         or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2 (</m:t>
                    </m:r>
                    <m:r>
                      <a:rPr lang="en-US" i="1">
                        <a:latin typeface="Cambria Math"/>
                      </a:rPr>
                      <m:t>𝑚</m:t>
                    </m:r>
                    <m:r>
                      <a:rPr lang="en-US" i="1">
                        <a:latin typeface="Cambria Math"/>
                      </a:rPr>
                      <m:t>∠</m:t>
                    </m:r>
                    <m:r>
                      <a:rPr lang="en-US" i="1">
                        <a:latin typeface="Cambria Math"/>
                      </a:rPr>
                      <m:t>𝑌𝑉𝑍</m:t>
                    </m:r>
                    <m:r>
                      <a:rPr lang="en-US" b="0" i="1" smtClean="0">
                        <a:latin typeface="Cambria Math"/>
                      </a:rPr>
                      <m:t>)</m:t>
                    </m:r>
                    <m:r>
                      <a:rPr lang="en-US" i="1">
                        <a:latin typeface="Cambria Math"/>
                      </a:rPr>
                      <m:t>= </m:t>
                    </m:r>
                    <m:r>
                      <a:rPr lang="en-US" i="1">
                        <a:latin typeface="Cambria Math"/>
                      </a:rPr>
                      <m:t>𝑚</m:t>
                    </m:r>
                    <m:r>
                      <a:rPr lang="en-US" i="1">
                        <a:latin typeface="Cambria Math"/>
                      </a:rPr>
                      <m:t>  </m:t>
                    </m:r>
                    <m:r>
                      <a:rPr lang="en-US" i="1">
                        <a:latin typeface="Cambria Math"/>
                      </a:rPr>
                      <m:t>𝑌𝑍</m:t>
                    </m:r>
                    <m:r>
                      <a:rPr lang="en-US" i="1">
                        <a:latin typeface="Cambria Math"/>
                      </a:rPr>
                      <m:t>  </m:t>
                    </m:r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1810" t="-11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143715"/>
            <a:ext cx="4038600" cy="3988207"/>
          </a:xfrm>
        </p:spPr>
      </p:pic>
      <p:sp>
        <p:nvSpPr>
          <p:cNvPr id="6" name="Arc 5"/>
          <p:cNvSpPr/>
          <p:nvPr/>
        </p:nvSpPr>
        <p:spPr>
          <a:xfrm>
            <a:off x="3176155" y="4114800"/>
            <a:ext cx="533400" cy="304800"/>
          </a:xfrm>
          <a:prstGeom prst="arc">
            <a:avLst>
              <a:gd name="adj1" fmla="val 10372505"/>
              <a:gd name="adj2" fmla="val 0"/>
            </a:avLst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c 6"/>
          <p:cNvSpPr/>
          <p:nvPr/>
        </p:nvSpPr>
        <p:spPr>
          <a:xfrm>
            <a:off x="3325092" y="5105400"/>
            <a:ext cx="533400" cy="304800"/>
          </a:xfrm>
          <a:prstGeom prst="arc">
            <a:avLst>
              <a:gd name="adj1" fmla="val 10372505"/>
              <a:gd name="adj2" fmla="val 0"/>
            </a:avLst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403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the size of an inscribed </a:t>
            </a:r>
            <a:r>
              <a:rPr lang="en-US" dirty="0" smtClean="0">
                <a:latin typeface="Cambria"/>
              </a:rPr>
              <a:t>∠ ?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525" y="1935163"/>
            <a:ext cx="7614950" cy="4389436"/>
          </a:xfrm>
        </p:spPr>
      </p:pic>
    </p:spTree>
    <p:extLst>
      <p:ext uri="{BB962C8B-B14F-4D97-AF65-F5344CB8AC3E}">
        <p14:creationId xmlns:p14="http://schemas.microsoft.com/office/powerpoint/2010/main" val="4036033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What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US" dirty="0" smtClean="0"/>
                  <a:t>?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1810" t="-11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203992"/>
            <a:ext cx="4038600" cy="3867653"/>
          </a:xfrm>
        </p:spPr>
      </p:pic>
    </p:spTree>
    <p:extLst>
      <p:ext uri="{BB962C8B-B14F-4D97-AF65-F5344CB8AC3E}">
        <p14:creationId xmlns:p14="http://schemas.microsoft.com/office/powerpoint/2010/main" val="2073208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905000" y="5334000"/>
            <a:ext cx="1143000" cy="457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905000" y="4038600"/>
            <a:ext cx="1143000" cy="457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What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US" dirty="0" smtClean="0"/>
                  <a:t>?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140</m:t>
                          </m:r>
                        </m:e>
                      </m:d>
                    </m:oMath>
                  </m:oMathPara>
                </a14:m>
                <a:endParaRPr lang="en-US" b="0" dirty="0" smtClean="0"/>
              </a:p>
              <a:p>
                <a:pPr marL="0" indent="0">
                  <a:buNone/>
                </a:pPr>
                <a:endParaRPr lang="en-US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𝟕𝟎</m:t>
                      </m:r>
                    </m:oMath>
                  </m:oMathPara>
                </a14:m>
                <a:endParaRPr lang="en-US" b="1" dirty="0" smtClean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en-US" dirty="0" smtClean="0"/>
                  <a:t>Or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2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140</m:t>
                      </m:r>
                    </m:oMath>
                  </m:oMathPara>
                </a14:m>
                <a:endParaRPr lang="en-US" b="0" dirty="0" smtClean="0">
                  <a:solidFill>
                    <a:srgbClr val="7030A0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𝟕𝟎</m:t>
                      </m:r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2564" t="-11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203992"/>
            <a:ext cx="4038600" cy="3867653"/>
          </a:xfrm>
        </p:spPr>
      </p:pic>
    </p:spTree>
    <p:extLst>
      <p:ext uri="{BB962C8B-B14F-4D97-AF65-F5344CB8AC3E}">
        <p14:creationId xmlns:p14="http://schemas.microsoft.com/office/powerpoint/2010/main" val="155252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What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  </m:t>
                    </m:r>
                    <m:r>
                      <a:rPr lang="en-US" b="0" i="1" smtClean="0">
                        <a:latin typeface="Cambria Math"/>
                      </a:rPr>
                      <m:t>𝑇𝑍</m:t>
                    </m:r>
                    <m:r>
                      <a:rPr lang="en-US" b="0" i="1" smtClean="0">
                        <a:latin typeface="Cambria Math"/>
                      </a:rPr>
                      <m:t>  ?</m:t>
                    </m:r>
                  </m:oMath>
                </a14:m>
                <a:r>
                  <a:rPr lang="en-US" dirty="0" smtClean="0"/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1810" t="-11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239332"/>
            <a:ext cx="4038600" cy="3796974"/>
          </a:xfrm>
        </p:spPr>
      </p:pic>
      <p:sp>
        <p:nvSpPr>
          <p:cNvPr id="6" name="Arc 5"/>
          <p:cNvSpPr/>
          <p:nvPr/>
        </p:nvSpPr>
        <p:spPr>
          <a:xfrm>
            <a:off x="2362200" y="1828800"/>
            <a:ext cx="533400" cy="304800"/>
          </a:xfrm>
          <a:prstGeom prst="arc">
            <a:avLst>
              <a:gd name="adj1" fmla="val 10372505"/>
              <a:gd name="adj2" fmla="val 0"/>
            </a:avLst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196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47800" y="3581400"/>
            <a:ext cx="2175164" cy="6858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What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  </m:t>
                    </m:r>
                    <m:r>
                      <a:rPr lang="en-US" b="0" i="1" smtClean="0">
                        <a:latin typeface="Cambria Math"/>
                      </a:rPr>
                      <m:t>𝑇𝑍</m:t>
                    </m:r>
                    <m:r>
                      <a:rPr lang="en-US" b="0" i="1" smtClean="0">
                        <a:latin typeface="Cambria Math"/>
                      </a:rPr>
                      <m:t>  ?</m:t>
                    </m:r>
                  </m:oMath>
                </a14:m>
                <a:r>
                  <a:rPr lang="en-US" dirty="0" smtClean="0"/>
                  <a:t> 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  </a:t>
                </a:r>
                <a:r>
                  <a:rPr lang="en-US" b="0" dirty="0" smtClean="0"/>
                  <a:t>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2 •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25</m:t>
                    </m:r>
                    <m:r>
                      <a:rPr lang="en-US" b="0" i="1" smtClean="0">
                        <a:latin typeface="Cambria Math"/>
                      </a:rPr>
                      <m:t>= </m:t>
                    </m:r>
                    <m:r>
                      <a:rPr lang="en-US" i="1">
                        <a:latin typeface="Cambria Math"/>
                      </a:rPr>
                      <m:t>𝑚</m:t>
                    </m:r>
                    <m:r>
                      <a:rPr lang="en-US" i="1">
                        <a:latin typeface="Cambria Math"/>
                      </a:rPr>
                      <m:t>  </m:t>
                    </m:r>
                    <m:r>
                      <a:rPr lang="en-US" i="1" smtClean="0">
                        <a:solidFill>
                          <a:srgbClr val="7030A0"/>
                        </a:solidFill>
                        <a:latin typeface="Cambria Math"/>
                      </a:rPr>
                      <m:t>𝑇𝑍</m:t>
                    </m:r>
                    <m:r>
                      <a:rPr lang="en-US" i="1">
                        <a:latin typeface="Cambria Math"/>
                      </a:rPr>
                      <m:t> </m:t>
                    </m:r>
                  </m:oMath>
                </a14:m>
                <a:endParaRPr lang="en-US" dirty="0" smtClean="0"/>
              </a:p>
              <a:p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𝟓𝟎</m:t>
                      </m:r>
                      <m:r>
                        <a:rPr lang="en-US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°= </m:t>
                      </m:r>
                      <m:r>
                        <a:rPr lang="en-US" b="1" i="1">
                          <a:solidFill>
                            <a:srgbClr val="7030A0"/>
                          </a:solidFill>
                          <a:latin typeface="Cambria Math"/>
                        </a:rPr>
                        <m:t>𝒎</m:t>
                      </m:r>
                      <m:r>
                        <a:rPr lang="en-US" b="1" i="1">
                          <a:solidFill>
                            <a:srgbClr val="7030A0"/>
                          </a:solidFill>
                          <a:latin typeface="Cambria Math"/>
                        </a:rPr>
                        <m:t>  </m:t>
                      </m:r>
                      <m:r>
                        <a:rPr lang="en-US" b="1" i="1">
                          <a:solidFill>
                            <a:srgbClr val="7030A0"/>
                          </a:solidFill>
                          <a:latin typeface="Cambria Math"/>
                        </a:rPr>
                        <m:t>𝑻𝒁</m:t>
                      </m:r>
                      <m:r>
                        <a:rPr lang="en-US" b="1" i="1">
                          <a:solidFill>
                            <a:srgbClr val="7030A0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n-US" b="1" dirty="0">
                  <a:solidFill>
                    <a:srgbClr val="7030A0"/>
                  </a:solidFill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1810" t="-11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239332"/>
            <a:ext cx="4038600" cy="3796974"/>
          </a:xfrm>
        </p:spPr>
      </p:pic>
      <p:sp>
        <p:nvSpPr>
          <p:cNvPr id="6" name="Arc 5"/>
          <p:cNvSpPr/>
          <p:nvPr/>
        </p:nvSpPr>
        <p:spPr>
          <a:xfrm>
            <a:off x="2362200" y="1828800"/>
            <a:ext cx="533400" cy="304800"/>
          </a:xfrm>
          <a:prstGeom prst="arc">
            <a:avLst>
              <a:gd name="adj1" fmla="val 10372505"/>
              <a:gd name="adj2" fmla="val 0"/>
            </a:avLst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c 6"/>
          <p:cNvSpPr/>
          <p:nvPr/>
        </p:nvSpPr>
        <p:spPr>
          <a:xfrm>
            <a:off x="2822864" y="3657600"/>
            <a:ext cx="533400" cy="304800"/>
          </a:xfrm>
          <a:prstGeom prst="arc">
            <a:avLst>
              <a:gd name="adj1" fmla="val 10372505"/>
              <a:gd name="adj2" fmla="val 0"/>
            </a:avLst>
          </a:prstGeom>
          <a:ln w="3810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</a:ln>
              <a:solidFill>
                <a:srgbClr val="7030A0"/>
              </a:solidFill>
            </a:endParaRPr>
          </a:p>
        </p:txBody>
      </p:sp>
      <p:sp>
        <p:nvSpPr>
          <p:cNvPr id="8" name="Arc 7"/>
          <p:cNvSpPr/>
          <p:nvPr/>
        </p:nvSpPr>
        <p:spPr>
          <a:xfrm>
            <a:off x="3089564" y="2819400"/>
            <a:ext cx="533400" cy="304800"/>
          </a:xfrm>
          <a:prstGeom prst="arc">
            <a:avLst>
              <a:gd name="adj1" fmla="val 10372505"/>
              <a:gd name="adj2" fmla="val 0"/>
            </a:avLst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50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Two inscribed </a:t>
            </a:r>
            <a:r>
              <a:rPr lang="en-US" sz="4000" dirty="0" smtClean="0">
                <a:latin typeface="Cambria"/>
              </a:rPr>
              <a:t>∠s intercept same arc</a:t>
            </a:r>
            <a:endParaRPr lang="en-US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What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US" dirty="0" smtClean="0"/>
                  <a:t> ?</a:t>
                </a:r>
              </a:p>
              <a:p>
                <a:endParaRPr lang="en-US" dirty="0" smtClean="0"/>
              </a:p>
              <a:p>
                <a:r>
                  <a:rPr lang="en-US" dirty="0" smtClean="0"/>
                  <a:t>What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US" dirty="0" smtClean="0"/>
                  <a:t>?</a:t>
                </a:r>
              </a:p>
              <a:p>
                <a:endParaRPr lang="en-US" dirty="0" smtClean="0"/>
              </a:p>
              <a:p>
                <a:r>
                  <a:rPr lang="en-US" dirty="0" smtClean="0"/>
                  <a:t>In your own words, what do you notice about two inscribed </a:t>
                </a:r>
                <a:r>
                  <a:rPr lang="en-US" dirty="0" smtClean="0">
                    <a:latin typeface="Cambria"/>
                  </a:rPr>
                  <a:t>∠s that intercept the same arc?</a:t>
                </a:r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1810" t="-1100" r="-15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289356"/>
            <a:ext cx="4038600" cy="3696925"/>
          </a:xfrm>
        </p:spPr>
      </p:pic>
    </p:spTree>
    <p:extLst>
      <p:ext uri="{BB962C8B-B14F-4D97-AF65-F5344CB8AC3E}">
        <p14:creationId xmlns:p14="http://schemas.microsoft.com/office/powerpoint/2010/main" val="371898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187</TotalTime>
  <Words>466</Words>
  <Application>Microsoft Office PowerPoint</Application>
  <PresentationFormat>On-screen Show (4:3)</PresentationFormat>
  <Paragraphs>104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Flow</vt:lpstr>
      <vt:lpstr>Inscribed Angles</vt:lpstr>
      <vt:lpstr>What is an inscribed ∠ ?</vt:lpstr>
      <vt:lpstr>What is the size of an inscribed ∠ ?</vt:lpstr>
      <vt:lpstr>What is the size of an inscribed ∠ ?</vt:lpstr>
      <vt:lpstr>Example 1</vt:lpstr>
      <vt:lpstr>Example 1</vt:lpstr>
      <vt:lpstr>Example 2</vt:lpstr>
      <vt:lpstr>Example 2</vt:lpstr>
      <vt:lpstr>Two inscribed ∠s intercept same arc</vt:lpstr>
      <vt:lpstr>Two inscribed ∠s intercept same arc</vt:lpstr>
      <vt:lpstr>When an inscribed ∠ is inside a semicircle</vt:lpstr>
      <vt:lpstr>When an inscribed ∠ is inside a semicircle</vt:lpstr>
      <vt:lpstr>When an inscribed ∠ is inside a semicircle</vt:lpstr>
      <vt:lpstr>When an inscribed ∠ is inside a semicircle</vt:lpstr>
      <vt:lpstr>Quadrilateral inscribed inside a circle</vt:lpstr>
      <vt:lpstr>Quadrilateral inscribed inside a circle</vt:lpstr>
      <vt:lpstr>Quadrilateral inscribed inside a circle</vt:lpstr>
      <vt:lpstr>Quadrilateral inscribed inside a circle</vt:lpstr>
      <vt:lpstr>Example 5</vt:lpstr>
      <vt:lpstr>Example 5</vt:lpstr>
      <vt:lpstr>BowerPower.net</vt:lpstr>
    </vt:vector>
  </TitlesOfParts>
  <Company>Huntington County Community School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Inscribed Angles</dc:title>
  <dc:creator>Scott Bower</dc:creator>
  <cp:lastModifiedBy>Scott Bower</cp:lastModifiedBy>
  <cp:revision>34</cp:revision>
  <dcterms:created xsi:type="dcterms:W3CDTF">2014-10-07T19:08:22Z</dcterms:created>
  <dcterms:modified xsi:type="dcterms:W3CDTF">2014-10-09T12:16:33Z</dcterms:modified>
</cp:coreProperties>
</file>