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99FF66"/>
    <a:srgbClr val="FE4844"/>
    <a:srgbClr val="FF00FF"/>
    <a:srgbClr val="CC3300"/>
    <a:srgbClr val="00FF00"/>
    <a:srgbClr val="F3AFEB"/>
    <a:srgbClr val="C010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4F7C-41D9-4E0B-9B47-B03EF4CF074D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81CB8-6CA9-4D02-AA41-5D24AC50C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823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4F7C-41D9-4E0B-9B47-B03EF4CF074D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81CB8-6CA9-4D02-AA41-5D24AC50C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893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4F7C-41D9-4E0B-9B47-B03EF4CF074D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81CB8-6CA9-4D02-AA41-5D24AC50C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472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4F7C-41D9-4E0B-9B47-B03EF4CF074D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81CB8-6CA9-4D02-AA41-5D24AC50C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064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4F7C-41D9-4E0B-9B47-B03EF4CF074D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81CB8-6CA9-4D02-AA41-5D24AC50C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246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4F7C-41D9-4E0B-9B47-B03EF4CF074D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81CB8-6CA9-4D02-AA41-5D24AC50C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644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4F7C-41D9-4E0B-9B47-B03EF4CF074D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81CB8-6CA9-4D02-AA41-5D24AC50C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787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4F7C-41D9-4E0B-9B47-B03EF4CF074D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81CB8-6CA9-4D02-AA41-5D24AC50C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422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4F7C-41D9-4E0B-9B47-B03EF4CF074D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81CB8-6CA9-4D02-AA41-5D24AC50C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69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4F7C-41D9-4E0B-9B47-B03EF4CF074D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81CB8-6CA9-4D02-AA41-5D24AC50C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060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4F7C-41D9-4E0B-9B47-B03EF4CF074D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81CB8-6CA9-4D02-AA41-5D24AC50C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84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34F7C-41D9-4E0B-9B47-B03EF4CF074D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81CB8-6CA9-4D02-AA41-5D24AC50C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409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Right Prisms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Geometry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Mr. Bower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BowerPower.net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48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Lateral Area – Example</a:t>
            </a:r>
            <a:endParaRPr lang="en-US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3600" b="1" i="1" dirty="0" smtClean="0">
                    <a:solidFill>
                      <a:srgbClr val="FFFF00"/>
                    </a:solidFill>
                  </a:rPr>
                  <a:t>L.A. = p </a:t>
                </a:r>
                <a:r>
                  <a:rPr lang="en-US" sz="3600" b="1" i="1" dirty="0" smtClean="0">
                    <a:solidFill>
                      <a:srgbClr val="FFFF00"/>
                    </a:solidFill>
                    <a:latin typeface="Cambria"/>
                  </a:rPr>
                  <a:t>•</a:t>
                </a:r>
                <a:r>
                  <a:rPr lang="en-US" sz="3600" b="1" i="1" dirty="0" smtClean="0">
                    <a:solidFill>
                      <a:srgbClr val="FFFF00"/>
                    </a:solidFill>
                  </a:rPr>
                  <a:t> h</a:t>
                </a:r>
                <a:endParaRPr lang="en-US" b="1" i="1" dirty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:endParaRPr lang="en-US" sz="3600" b="1" i="1" dirty="0" smtClean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99FF66"/>
                          </a:solidFill>
                          <a:latin typeface="Cambria Math"/>
                        </a:rPr>
                        <m:t>𝒑</m:t>
                      </m:r>
                      <m:r>
                        <a:rPr lang="en-US" sz="3600" b="1" i="1" smtClean="0">
                          <a:solidFill>
                            <a:srgbClr val="99FF66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rgbClr val="99FF66"/>
                          </a:solidFill>
                          <a:latin typeface="Cambria Math"/>
                        </a:rPr>
                        <m:t>𝟑</m:t>
                      </m:r>
                      <m:r>
                        <a:rPr lang="en-US" sz="3600" b="1" i="1" smtClean="0">
                          <a:solidFill>
                            <a:srgbClr val="99FF66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3600" b="1" i="1" smtClean="0">
                          <a:solidFill>
                            <a:srgbClr val="99FF66"/>
                          </a:solidFill>
                          <a:latin typeface="Cambria Math"/>
                        </a:rPr>
                        <m:t>𝟒</m:t>
                      </m:r>
                      <m:r>
                        <a:rPr lang="en-US" sz="3600" b="1" i="1" smtClean="0">
                          <a:solidFill>
                            <a:srgbClr val="99FF66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3600" b="1" i="1" smtClean="0">
                          <a:solidFill>
                            <a:srgbClr val="99FF66"/>
                          </a:solidFill>
                          <a:latin typeface="Cambria Math"/>
                        </a:rPr>
                        <m:t>𝟓</m:t>
                      </m:r>
                    </m:oMath>
                  </m:oMathPara>
                </a14:m>
                <a:endParaRPr lang="en-US" sz="3600" b="1" i="1" dirty="0" smtClean="0">
                  <a:solidFill>
                    <a:srgbClr val="99FF66"/>
                  </a:solidFill>
                </a:endParaRPr>
              </a:p>
              <a:p>
                <a:pPr marL="0" indent="0">
                  <a:buNone/>
                </a:pPr>
                <a:endParaRPr lang="en-US" sz="3600" b="1" i="1" dirty="0" smtClean="0">
                  <a:solidFill>
                    <a:srgbClr val="FFFF00"/>
                  </a:solidFill>
                </a:endParaRPr>
              </a:p>
              <a:p>
                <a:pPr marL="0" indent="0">
                  <a:buNone/>
                </a:pPr>
                <a:endParaRPr lang="en-US" sz="3600" b="1" i="1" dirty="0" smtClean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4072" t="-22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796822"/>
            <a:ext cx="4038600" cy="4132719"/>
          </a:xfrm>
        </p:spPr>
      </p:pic>
    </p:spTree>
    <p:extLst>
      <p:ext uri="{BB962C8B-B14F-4D97-AF65-F5344CB8AC3E}">
        <p14:creationId xmlns:p14="http://schemas.microsoft.com/office/powerpoint/2010/main" val="595453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Lateral Area – Example</a:t>
            </a:r>
            <a:endParaRPr lang="en-US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3600" b="1" i="1" dirty="0" smtClean="0">
                    <a:solidFill>
                      <a:srgbClr val="FFFF00"/>
                    </a:solidFill>
                  </a:rPr>
                  <a:t>L.A. = p </a:t>
                </a:r>
                <a:r>
                  <a:rPr lang="en-US" sz="3600" b="1" i="1" dirty="0" smtClean="0">
                    <a:solidFill>
                      <a:srgbClr val="FFFF00"/>
                    </a:solidFill>
                    <a:latin typeface="Cambria"/>
                  </a:rPr>
                  <a:t>•</a:t>
                </a:r>
                <a:r>
                  <a:rPr lang="en-US" sz="3600" b="1" i="1" dirty="0" smtClean="0">
                    <a:solidFill>
                      <a:srgbClr val="FFFF00"/>
                    </a:solidFill>
                  </a:rPr>
                  <a:t> h</a:t>
                </a:r>
                <a:endParaRPr lang="en-US" b="1" i="1" dirty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:endParaRPr lang="en-US" sz="3600" b="1" i="1" dirty="0" smtClean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99FF66"/>
                          </a:solidFill>
                          <a:latin typeface="Cambria Math"/>
                        </a:rPr>
                        <m:t>𝒑</m:t>
                      </m:r>
                      <m:r>
                        <a:rPr lang="en-US" sz="3600" b="1" i="1" smtClean="0">
                          <a:solidFill>
                            <a:srgbClr val="99FF66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rgbClr val="99FF66"/>
                          </a:solidFill>
                          <a:latin typeface="Cambria Math"/>
                        </a:rPr>
                        <m:t>𝟏𝟐</m:t>
                      </m:r>
                    </m:oMath>
                  </m:oMathPara>
                </a14:m>
                <a:endParaRPr lang="en-US" sz="3600" b="1" i="1" dirty="0" smtClean="0">
                  <a:solidFill>
                    <a:srgbClr val="FFFF00"/>
                  </a:solidFill>
                </a:endParaRPr>
              </a:p>
              <a:p>
                <a:pPr marL="0" indent="0">
                  <a:buNone/>
                </a:pPr>
                <a:endParaRPr lang="en-US" sz="3600" b="1" i="1" dirty="0" smtClean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4072" t="-22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796822"/>
            <a:ext cx="4038600" cy="4132719"/>
          </a:xfrm>
        </p:spPr>
      </p:pic>
    </p:spTree>
    <p:extLst>
      <p:ext uri="{BB962C8B-B14F-4D97-AF65-F5344CB8AC3E}">
        <p14:creationId xmlns:p14="http://schemas.microsoft.com/office/powerpoint/2010/main" val="49038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Lateral Area – Example</a:t>
            </a:r>
            <a:endParaRPr lang="en-US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3600" b="1" i="1" dirty="0" smtClean="0">
                    <a:solidFill>
                      <a:srgbClr val="FFFF00"/>
                    </a:solidFill>
                  </a:rPr>
                  <a:t>L.A. = p </a:t>
                </a:r>
                <a:r>
                  <a:rPr lang="en-US" sz="3600" b="1" i="1" dirty="0" smtClean="0">
                    <a:solidFill>
                      <a:srgbClr val="FFFF00"/>
                    </a:solidFill>
                    <a:latin typeface="Cambria"/>
                  </a:rPr>
                  <a:t>•</a:t>
                </a:r>
                <a:r>
                  <a:rPr lang="en-US" sz="3600" b="1" i="1" dirty="0" smtClean="0">
                    <a:solidFill>
                      <a:srgbClr val="FFFF00"/>
                    </a:solidFill>
                  </a:rPr>
                  <a:t> h</a:t>
                </a:r>
                <a:endParaRPr lang="en-US" b="1" i="1" dirty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:endParaRPr lang="en-US" sz="3600" b="1" i="1" dirty="0" smtClean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99FF66"/>
                          </a:solidFill>
                          <a:latin typeface="Cambria Math"/>
                        </a:rPr>
                        <m:t>𝒑</m:t>
                      </m:r>
                      <m:r>
                        <a:rPr lang="en-US" sz="3600" b="1" i="1" smtClean="0">
                          <a:solidFill>
                            <a:srgbClr val="99FF66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rgbClr val="99FF66"/>
                          </a:solidFill>
                          <a:latin typeface="Cambria Math"/>
                        </a:rPr>
                        <m:t>𝟏𝟐</m:t>
                      </m:r>
                    </m:oMath>
                  </m:oMathPara>
                </a14:m>
                <a:endParaRPr lang="en-US" sz="3600" b="1" i="1" dirty="0" smtClean="0">
                  <a:solidFill>
                    <a:srgbClr val="FFFF00"/>
                  </a:solidFill>
                </a:endParaRPr>
              </a:p>
              <a:p>
                <a:pPr marL="0" indent="0">
                  <a:buNone/>
                </a:pPr>
                <a:endParaRPr lang="en-US" sz="3600" b="1" i="1" dirty="0">
                  <a:solidFill>
                    <a:srgbClr val="FFFF0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𝒉</m:t>
                      </m:r>
                      <m:r>
                        <a:rPr lang="en-US" sz="36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𝟕</m:t>
                      </m:r>
                    </m:oMath>
                  </m:oMathPara>
                </a14:m>
                <a:endParaRPr lang="en-US" sz="3600" b="1" i="1" dirty="0" smtClean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:endParaRPr lang="en-US" sz="3600" b="1" i="1" dirty="0" smtClean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4072" t="-22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796822"/>
            <a:ext cx="4038600" cy="4132719"/>
          </a:xfrm>
        </p:spPr>
      </p:pic>
    </p:spTree>
    <p:extLst>
      <p:ext uri="{BB962C8B-B14F-4D97-AF65-F5344CB8AC3E}">
        <p14:creationId xmlns:p14="http://schemas.microsoft.com/office/powerpoint/2010/main" val="299099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Lateral Area – Example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600" b="1" i="1" dirty="0" smtClean="0">
                <a:solidFill>
                  <a:srgbClr val="FFFF00"/>
                </a:solidFill>
              </a:rPr>
              <a:t>L.A. = p </a:t>
            </a:r>
            <a:r>
              <a:rPr lang="en-US" sz="3600" b="1" i="1" dirty="0" smtClean="0">
                <a:solidFill>
                  <a:srgbClr val="FFFF00"/>
                </a:solidFill>
                <a:latin typeface="Cambria"/>
              </a:rPr>
              <a:t>•</a:t>
            </a:r>
            <a:r>
              <a:rPr lang="en-US" sz="3600" b="1" i="1" dirty="0" smtClean="0">
                <a:solidFill>
                  <a:srgbClr val="FFFF00"/>
                </a:solidFill>
              </a:rPr>
              <a:t> h</a:t>
            </a:r>
            <a:endParaRPr lang="en-US" b="1" i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3600" b="1" i="1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3600" b="1" i="1" dirty="0" smtClean="0">
                <a:solidFill>
                  <a:srgbClr val="FFFF00"/>
                </a:solidFill>
              </a:rPr>
              <a:t>L.A. = </a:t>
            </a:r>
            <a:r>
              <a:rPr lang="en-US" sz="3600" b="1" dirty="0" smtClean="0">
                <a:solidFill>
                  <a:srgbClr val="99FF66"/>
                </a:solidFill>
              </a:rPr>
              <a:t>12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smtClean="0">
                <a:solidFill>
                  <a:srgbClr val="FFFF00"/>
                </a:solidFill>
                <a:latin typeface="Cambria"/>
              </a:rPr>
              <a:t>•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smtClean="0">
                <a:solidFill>
                  <a:schemeClr val="bg1"/>
                </a:solidFill>
              </a:rPr>
              <a:t>7</a:t>
            </a:r>
          </a:p>
          <a:p>
            <a:pPr marL="0" indent="0">
              <a:buNone/>
            </a:pPr>
            <a:endParaRPr lang="en-US" sz="3600" b="1" i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3600" b="1" i="1" dirty="0" smtClean="0">
              <a:solidFill>
                <a:srgbClr val="FFFF00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796822"/>
            <a:ext cx="4038600" cy="4132719"/>
          </a:xfrm>
        </p:spPr>
      </p:pic>
    </p:spTree>
    <p:extLst>
      <p:ext uri="{BB962C8B-B14F-4D97-AF65-F5344CB8AC3E}">
        <p14:creationId xmlns:p14="http://schemas.microsoft.com/office/powerpoint/2010/main" val="139968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990600" y="2819400"/>
            <a:ext cx="3048000" cy="9144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Lateral Area – Example</a:t>
            </a:r>
            <a:endParaRPr lang="en-US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3600" b="1" i="1" dirty="0" smtClean="0">
                    <a:solidFill>
                      <a:srgbClr val="FFFF00"/>
                    </a:solidFill>
                  </a:rPr>
                  <a:t>L.A. = p </a:t>
                </a:r>
                <a:r>
                  <a:rPr lang="en-US" sz="3600" b="1" i="1" dirty="0" smtClean="0">
                    <a:solidFill>
                      <a:srgbClr val="FFFF00"/>
                    </a:solidFill>
                    <a:latin typeface="Cambria"/>
                  </a:rPr>
                  <a:t>•</a:t>
                </a:r>
                <a:r>
                  <a:rPr lang="en-US" sz="3600" b="1" i="1" dirty="0" smtClean="0">
                    <a:solidFill>
                      <a:srgbClr val="FFFF00"/>
                    </a:solidFill>
                  </a:rPr>
                  <a:t> h</a:t>
                </a:r>
                <a:endParaRPr lang="en-US" b="1" i="1" dirty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:endParaRPr lang="en-US" sz="3600" b="1" i="1" dirty="0" smtClean="0">
                  <a:solidFill>
                    <a:schemeClr val="bg1"/>
                  </a:solidFill>
                </a:endParaRPr>
              </a:p>
              <a:p>
                <a:pPr marL="0" indent="0" algn="ctr">
                  <a:buNone/>
                </a:pPr>
                <a:r>
                  <a:rPr lang="en-US" sz="3600" b="1" i="1" dirty="0" smtClean="0">
                    <a:solidFill>
                      <a:srgbClr val="FFFF00"/>
                    </a:solidFill>
                  </a:rPr>
                  <a:t>L.A. = </a:t>
                </a:r>
                <a:r>
                  <a:rPr lang="en-US" sz="3600" b="1" dirty="0" smtClean="0">
                    <a:solidFill>
                      <a:srgbClr val="FFFF00"/>
                    </a:solidFill>
                  </a:rPr>
                  <a:t>84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1" i="0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𝐜𝐦</m:t>
                        </m:r>
                      </m:e>
                      <m:sup>
                        <m:r>
                          <a:rPr lang="en-US" sz="36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en-US" sz="3600" b="1" dirty="0" smtClean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:endParaRPr lang="en-US" sz="3600" b="1" i="1" dirty="0" smtClean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:endParaRPr lang="en-US" sz="3600" b="1" i="1" dirty="0" smtClean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4072" t="-22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796822"/>
            <a:ext cx="4038600" cy="4132719"/>
          </a:xfrm>
        </p:spPr>
      </p:pic>
    </p:spTree>
    <p:extLst>
      <p:ext uri="{BB962C8B-B14F-4D97-AF65-F5344CB8AC3E}">
        <p14:creationId xmlns:p14="http://schemas.microsoft.com/office/powerpoint/2010/main" val="4148504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Surface Area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The </a:t>
            </a:r>
            <a:r>
              <a:rPr lang="en-US" b="1" i="1" u="sng" dirty="0" smtClean="0">
                <a:solidFill>
                  <a:schemeClr val="bg1"/>
                </a:solidFill>
              </a:rPr>
              <a:t>surface area</a:t>
            </a:r>
            <a:r>
              <a:rPr lang="en-US" dirty="0" smtClean="0">
                <a:solidFill>
                  <a:schemeClr val="bg1"/>
                </a:solidFill>
              </a:rPr>
              <a:t> of a prism is the sum of the areas of all the faces (including both bases)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It is the area covered if you paint everything, including the ceiling and the floor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796822"/>
            <a:ext cx="4038600" cy="4132719"/>
          </a:xfrm>
        </p:spPr>
      </p:pic>
    </p:spTree>
    <p:extLst>
      <p:ext uri="{BB962C8B-B14F-4D97-AF65-F5344CB8AC3E}">
        <p14:creationId xmlns:p14="http://schemas.microsoft.com/office/powerpoint/2010/main" val="47456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Surface Area – Formula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600" b="1" i="1" dirty="0" smtClean="0">
                <a:solidFill>
                  <a:srgbClr val="FFFF00"/>
                </a:solidFill>
              </a:rPr>
              <a:t>S.A. = L.A. + 2B</a:t>
            </a:r>
          </a:p>
          <a:p>
            <a:pPr lvl="1"/>
            <a:r>
              <a:rPr lang="en-US" b="1" i="1" dirty="0" smtClean="0">
                <a:solidFill>
                  <a:schemeClr val="bg1"/>
                </a:solidFill>
              </a:rPr>
              <a:t>L.A.</a:t>
            </a:r>
            <a:r>
              <a:rPr lang="en-US" dirty="0" smtClean="0">
                <a:solidFill>
                  <a:schemeClr val="bg1"/>
                </a:solidFill>
              </a:rPr>
              <a:t> is the </a:t>
            </a:r>
            <a:r>
              <a:rPr lang="en-US" b="1" i="1" dirty="0" smtClean="0">
                <a:solidFill>
                  <a:schemeClr val="bg1"/>
                </a:solidFill>
              </a:rPr>
              <a:t>lateral area</a:t>
            </a:r>
            <a:r>
              <a:rPr lang="en-US" dirty="0" smtClean="0">
                <a:solidFill>
                  <a:schemeClr val="bg1"/>
                </a:solidFill>
              </a:rPr>
              <a:t> of the prism (we already know it)</a:t>
            </a:r>
          </a:p>
          <a:p>
            <a:pPr lvl="1"/>
            <a:r>
              <a:rPr lang="en-US" b="1" i="1" dirty="0" smtClean="0">
                <a:solidFill>
                  <a:schemeClr val="bg1"/>
                </a:solidFill>
              </a:rPr>
              <a:t>B</a:t>
            </a:r>
            <a:r>
              <a:rPr lang="en-US" dirty="0" smtClean="0">
                <a:solidFill>
                  <a:schemeClr val="bg1"/>
                </a:solidFill>
              </a:rPr>
              <a:t> is the </a:t>
            </a:r>
            <a:r>
              <a:rPr lang="en-US" b="1" i="1" dirty="0" smtClean="0">
                <a:solidFill>
                  <a:schemeClr val="bg1"/>
                </a:solidFill>
              </a:rPr>
              <a:t>area</a:t>
            </a:r>
            <a:r>
              <a:rPr lang="en-US" dirty="0" smtClean="0">
                <a:solidFill>
                  <a:schemeClr val="bg1"/>
                </a:solidFill>
              </a:rPr>
              <a:t> of one base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796822"/>
            <a:ext cx="4038600" cy="4132719"/>
          </a:xfrm>
        </p:spPr>
      </p:pic>
    </p:spTree>
    <p:extLst>
      <p:ext uri="{BB962C8B-B14F-4D97-AF65-F5344CB8AC3E}">
        <p14:creationId xmlns:p14="http://schemas.microsoft.com/office/powerpoint/2010/main" val="392375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Surface Area – Example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600" b="1" i="1" dirty="0" smtClean="0">
                <a:solidFill>
                  <a:srgbClr val="FFFF00"/>
                </a:solidFill>
              </a:rPr>
              <a:t>S.A. = L.A. + 2B</a:t>
            </a:r>
          </a:p>
          <a:p>
            <a:pPr marL="0" indent="0">
              <a:buNone/>
            </a:pPr>
            <a:endParaRPr lang="en-US" sz="3600" b="1" i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sz="3600" b="1" i="1" dirty="0" smtClean="0">
                <a:solidFill>
                  <a:srgbClr val="FFFF00"/>
                </a:solidFill>
              </a:rPr>
              <a:t>S.A. = 84 + 2B</a:t>
            </a:r>
          </a:p>
          <a:p>
            <a:pPr marL="0" indent="0" algn="ctr">
              <a:buNone/>
            </a:pPr>
            <a:r>
              <a:rPr lang="en-US" sz="3600" b="1" i="1" dirty="0" smtClean="0">
                <a:solidFill>
                  <a:schemeClr val="bg1"/>
                </a:solidFill>
              </a:rPr>
              <a:t>We already know the L.A. – now let’s find the area of one of the bases</a:t>
            </a:r>
          </a:p>
          <a:p>
            <a:pPr marL="0" indent="0">
              <a:buNone/>
            </a:pPr>
            <a:endParaRPr lang="en-US" sz="3600" b="1" i="1" dirty="0" smtClean="0">
              <a:solidFill>
                <a:srgbClr val="FFFF00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796822"/>
            <a:ext cx="4038600" cy="4132719"/>
          </a:xfrm>
        </p:spPr>
      </p:pic>
    </p:spTree>
    <p:extLst>
      <p:ext uri="{BB962C8B-B14F-4D97-AF65-F5344CB8AC3E}">
        <p14:creationId xmlns:p14="http://schemas.microsoft.com/office/powerpoint/2010/main" val="276718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Surface Area – Example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600" b="1" i="1" dirty="0" smtClean="0">
                <a:solidFill>
                  <a:srgbClr val="FFFF00"/>
                </a:solidFill>
              </a:rPr>
              <a:t>S.A. = L.A. + 2B</a:t>
            </a:r>
          </a:p>
          <a:p>
            <a:pPr marL="0" indent="0">
              <a:buNone/>
            </a:pPr>
            <a:endParaRPr lang="en-US" sz="3600" b="1" i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sz="3600" b="1" i="1" dirty="0" smtClean="0">
                <a:solidFill>
                  <a:srgbClr val="FFFF00"/>
                </a:solidFill>
              </a:rPr>
              <a:t>S.A. = 84 + 2B</a:t>
            </a:r>
          </a:p>
          <a:p>
            <a:pPr marL="0" indent="0" algn="ctr">
              <a:buNone/>
            </a:pPr>
            <a:r>
              <a:rPr lang="en-US" sz="3600" b="1" i="1" dirty="0" smtClean="0">
                <a:solidFill>
                  <a:schemeClr val="bg1"/>
                </a:solidFill>
              </a:rPr>
              <a:t>Each base is a triangle, so we’ll use</a:t>
            </a:r>
          </a:p>
          <a:p>
            <a:pPr marL="0" indent="0" algn="ctr">
              <a:buNone/>
            </a:pPr>
            <a:r>
              <a:rPr lang="en-US" sz="3600" b="1" i="1" dirty="0" smtClean="0">
                <a:solidFill>
                  <a:schemeClr val="bg1"/>
                </a:solidFill>
              </a:rPr>
              <a:t>B = ½ </a:t>
            </a:r>
            <a:r>
              <a:rPr lang="en-US" sz="3600" b="1" i="1" dirty="0" smtClean="0">
                <a:solidFill>
                  <a:schemeClr val="bg1"/>
                </a:solidFill>
                <a:latin typeface="Cambria"/>
              </a:rPr>
              <a:t>•</a:t>
            </a:r>
            <a:r>
              <a:rPr lang="en-US" sz="3600" b="1" i="1" dirty="0" smtClean="0">
                <a:solidFill>
                  <a:schemeClr val="bg1"/>
                </a:solidFill>
              </a:rPr>
              <a:t> b </a:t>
            </a:r>
            <a:r>
              <a:rPr lang="en-US" sz="3600" b="1" i="1" dirty="0" smtClean="0">
                <a:solidFill>
                  <a:schemeClr val="bg1"/>
                </a:solidFill>
                <a:latin typeface="Cambria"/>
              </a:rPr>
              <a:t>•</a:t>
            </a:r>
            <a:r>
              <a:rPr lang="en-US" sz="3600" b="1" i="1" dirty="0" smtClean="0">
                <a:solidFill>
                  <a:schemeClr val="bg1"/>
                </a:solidFill>
              </a:rPr>
              <a:t> h</a:t>
            </a:r>
            <a:endParaRPr lang="en-US" sz="3600" b="1" i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3600" b="1" i="1" dirty="0" smtClean="0">
              <a:solidFill>
                <a:srgbClr val="FFFF00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796822"/>
            <a:ext cx="4038600" cy="4132719"/>
          </a:xfrm>
        </p:spPr>
      </p:pic>
    </p:spTree>
    <p:extLst>
      <p:ext uri="{BB962C8B-B14F-4D97-AF65-F5344CB8AC3E}">
        <p14:creationId xmlns:p14="http://schemas.microsoft.com/office/powerpoint/2010/main" val="193445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Surface Area – Example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600" b="1" i="1" dirty="0" smtClean="0">
                <a:solidFill>
                  <a:srgbClr val="FFFF00"/>
                </a:solidFill>
              </a:rPr>
              <a:t>S.A. = L.A. + 2B</a:t>
            </a:r>
          </a:p>
          <a:p>
            <a:pPr marL="0" indent="0">
              <a:buNone/>
            </a:pPr>
            <a:endParaRPr lang="en-US" sz="3600" b="1" i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sz="3600" b="1" i="1" dirty="0" smtClean="0">
                <a:solidFill>
                  <a:srgbClr val="FFFF00"/>
                </a:solidFill>
              </a:rPr>
              <a:t>S.A. = 84 + 2B</a:t>
            </a:r>
          </a:p>
          <a:p>
            <a:pPr marL="0" indent="0" algn="ctr">
              <a:buNone/>
            </a:pPr>
            <a:r>
              <a:rPr lang="en-US" sz="3600" b="1" i="1" dirty="0" smtClean="0">
                <a:solidFill>
                  <a:schemeClr val="bg1"/>
                </a:solidFill>
              </a:rPr>
              <a:t>Each base is a RIGHT triangle, so</a:t>
            </a:r>
          </a:p>
          <a:p>
            <a:pPr marL="0" indent="0" algn="ctr">
              <a:buNone/>
            </a:pPr>
            <a:endParaRPr lang="en-US" sz="3600" b="1" i="1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3600" b="1" i="1" dirty="0" smtClean="0">
                <a:solidFill>
                  <a:schemeClr val="bg1"/>
                </a:solidFill>
              </a:rPr>
              <a:t>B = ½ </a:t>
            </a:r>
            <a:r>
              <a:rPr lang="en-US" sz="3600" b="1" i="1" dirty="0" smtClean="0">
                <a:solidFill>
                  <a:schemeClr val="bg1"/>
                </a:solidFill>
                <a:latin typeface="Cambria"/>
              </a:rPr>
              <a:t>•</a:t>
            </a:r>
            <a:r>
              <a:rPr lang="en-US" sz="3600" b="1" i="1" dirty="0" smtClean="0">
                <a:solidFill>
                  <a:schemeClr val="bg1"/>
                </a:solidFill>
              </a:rPr>
              <a:t> </a:t>
            </a:r>
            <a:r>
              <a:rPr lang="en-US" sz="3600" b="1" i="1" dirty="0" smtClean="0">
                <a:solidFill>
                  <a:srgbClr val="99FF66"/>
                </a:solidFill>
              </a:rPr>
              <a:t>3</a:t>
            </a:r>
            <a:r>
              <a:rPr lang="en-US" sz="3600" b="1" i="1" dirty="0" smtClean="0">
                <a:solidFill>
                  <a:schemeClr val="bg1"/>
                </a:solidFill>
              </a:rPr>
              <a:t> </a:t>
            </a:r>
            <a:r>
              <a:rPr lang="en-US" sz="3600" b="1" i="1" dirty="0" smtClean="0">
                <a:solidFill>
                  <a:schemeClr val="bg1"/>
                </a:solidFill>
                <a:latin typeface="Cambria"/>
              </a:rPr>
              <a:t>•</a:t>
            </a:r>
            <a:r>
              <a:rPr lang="en-US" sz="3600" b="1" i="1" dirty="0" smtClean="0">
                <a:solidFill>
                  <a:schemeClr val="bg1"/>
                </a:solidFill>
              </a:rPr>
              <a:t> </a:t>
            </a:r>
            <a:r>
              <a:rPr lang="en-US" sz="3600" b="1" i="1" dirty="0" smtClean="0">
                <a:solidFill>
                  <a:srgbClr val="99FF66"/>
                </a:solidFill>
              </a:rPr>
              <a:t>4</a:t>
            </a:r>
            <a:endParaRPr lang="en-US" sz="3600" b="1" i="1" dirty="0" smtClean="0">
              <a:solidFill>
                <a:srgbClr val="99FF66"/>
              </a:solidFill>
            </a:endParaRPr>
          </a:p>
          <a:p>
            <a:pPr marL="0" indent="0">
              <a:buNone/>
            </a:pPr>
            <a:endParaRPr lang="en-US" sz="3600" b="1" i="1" dirty="0" smtClean="0">
              <a:solidFill>
                <a:srgbClr val="FFFF00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796822"/>
            <a:ext cx="4038600" cy="4132719"/>
          </a:xfrm>
        </p:spPr>
      </p:pic>
    </p:spTree>
    <p:extLst>
      <p:ext uri="{BB962C8B-B14F-4D97-AF65-F5344CB8AC3E}">
        <p14:creationId xmlns:p14="http://schemas.microsoft.com/office/powerpoint/2010/main" val="212509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Example of a right prism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Here is an example of a triangular right prism</a:t>
            </a:r>
          </a:p>
          <a:p>
            <a:pPr lvl="1"/>
            <a:r>
              <a:rPr lang="en-US" b="1" i="1" dirty="0" smtClean="0">
                <a:solidFill>
                  <a:schemeClr val="bg1"/>
                </a:solidFill>
              </a:rPr>
              <a:t>Do you see the triangles at the top and the bottom?</a:t>
            </a:r>
            <a:endParaRPr lang="en-US" b="1" i="1" dirty="0">
              <a:solidFill>
                <a:schemeClr val="bg1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2171221"/>
            <a:ext cx="3481186" cy="3581167"/>
          </a:xfrm>
        </p:spPr>
      </p:pic>
    </p:spTree>
    <p:extLst>
      <p:ext uri="{BB962C8B-B14F-4D97-AF65-F5344CB8AC3E}">
        <p14:creationId xmlns:p14="http://schemas.microsoft.com/office/powerpoint/2010/main" val="148214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Surface Area – Example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600" b="1" i="1" dirty="0" smtClean="0">
                <a:solidFill>
                  <a:srgbClr val="FFFF00"/>
                </a:solidFill>
              </a:rPr>
              <a:t>S.A. = L.A. + 2B</a:t>
            </a:r>
          </a:p>
          <a:p>
            <a:pPr marL="0" indent="0">
              <a:buNone/>
            </a:pPr>
            <a:endParaRPr lang="en-US" sz="3600" b="1" i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sz="3600" b="1" i="1" dirty="0" smtClean="0">
                <a:solidFill>
                  <a:srgbClr val="FFFF00"/>
                </a:solidFill>
              </a:rPr>
              <a:t>S.A. = 84 + 2B</a:t>
            </a:r>
          </a:p>
          <a:p>
            <a:pPr marL="0" indent="0" algn="ctr">
              <a:buNone/>
            </a:pPr>
            <a:r>
              <a:rPr lang="en-US" sz="3600" b="1" i="1" dirty="0" smtClean="0">
                <a:solidFill>
                  <a:schemeClr val="bg1"/>
                </a:solidFill>
              </a:rPr>
              <a:t>Each base is a RIGHT triangle, so</a:t>
            </a:r>
          </a:p>
          <a:p>
            <a:pPr marL="0" indent="0" algn="ctr">
              <a:buNone/>
            </a:pPr>
            <a:endParaRPr lang="en-US" sz="3600" b="1" i="1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3600" b="1" i="1" dirty="0" smtClean="0">
                <a:solidFill>
                  <a:schemeClr val="bg1"/>
                </a:solidFill>
              </a:rPr>
              <a:t>B = 6</a:t>
            </a:r>
            <a:endParaRPr lang="en-US" sz="3600" b="1" i="1" dirty="0" smtClean="0">
              <a:solidFill>
                <a:srgbClr val="99FF66"/>
              </a:solidFill>
            </a:endParaRPr>
          </a:p>
          <a:p>
            <a:pPr marL="0" indent="0">
              <a:buNone/>
            </a:pPr>
            <a:endParaRPr lang="en-US" sz="3600" b="1" i="1" dirty="0" smtClean="0">
              <a:solidFill>
                <a:srgbClr val="FFFF00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796822"/>
            <a:ext cx="4038600" cy="4132719"/>
          </a:xfrm>
        </p:spPr>
      </p:pic>
    </p:spTree>
    <p:extLst>
      <p:ext uri="{BB962C8B-B14F-4D97-AF65-F5344CB8AC3E}">
        <p14:creationId xmlns:p14="http://schemas.microsoft.com/office/powerpoint/2010/main" val="264739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Surface Area – Example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600" b="1" i="1" dirty="0" smtClean="0">
                <a:solidFill>
                  <a:srgbClr val="FFFF00"/>
                </a:solidFill>
              </a:rPr>
              <a:t>S.A. = L.A. + 2B</a:t>
            </a:r>
          </a:p>
          <a:p>
            <a:pPr marL="0" indent="0">
              <a:buNone/>
            </a:pPr>
            <a:endParaRPr lang="en-US" sz="3600" b="1" i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sz="3600" b="1" i="1" dirty="0" smtClean="0">
                <a:solidFill>
                  <a:srgbClr val="FFFF00"/>
                </a:solidFill>
              </a:rPr>
              <a:t>S.A. = 84 + 2</a:t>
            </a:r>
            <a:r>
              <a:rPr lang="en-US" sz="3600" b="1" i="1" dirty="0" smtClean="0">
                <a:solidFill>
                  <a:schemeClr val="bg1"/>
                </a:solidFill>
              </a:rPr>
              <a:t>(6)</a:t>
            </a:r>
          </a:p>
          <a:p>
            <a:pPr marL="0" indent="0">
              <a:buNone/>
            </a:pPr>
            <a:endParaRPr lang="en-US" sz="3600" b="1" i="1" dirty="0" smtClean="0">
              <a:solidFill>
                <a:srgbClr val="FFFF00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796822"/>
            <a:ext cx="4038600" cy="4132719"/>
          </a:xfrm>
        </p:spPr>
      </p:pic>
    </p:spTree>
    <p:extLst>
      <p:ext uri="{BB962C8B-B14F-4D97-AF65-F5344CB8AC3E}">
        <p14:creationId xmlns:p14="http://schemas.microsoft.com/office/powerpoint/2010/main" val="264739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Surface Area – Example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600" b="1" i="1" dirty="0" smtClean="0">
                <a:solidFill>
                  <a:srgbClr val="FFFF00"/>
                </a:solidFill>
              </a:rPr>
              <a:t>S.A. = L.A. + 2B</a:t>
            </a:r>
          </a:p>
          <a:p>
            <a:pPr marL="0" indent="0">
              <a:buNone/>
            </a:pPr>
            <a:endParaRPr lang="en-US" sz="3600" b="1" i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sz="3600" b="1" i="1" dirty="0" smtClean="0">
                <a:solidFill>
                  <a:srgbClr val="FFFF00"/>
                </a:solidFill>
              </a:rPr>
              <a:t>S.A. = 84 + </a:t>
            </a:r>
            <a:r>
              <a:rPr lang="en-US" sz="3600" b="1" i="1" dirty="0" smtClean="0">
                <a:solidFill>
                  <a:schemeClr val="bg1"/>
                </a:solidFill>
              </a:rPr>
              <a:t>12</a:t>
            </a:r>
          </a:p>
          <a:p>
            <a:pPr marL="0" indent="0">
              <a:buNone/>
            </a:pPr>
            <a:endParaRPr lang="en-US" sz="3600" b="1" i="1" dirty="0" smtClean="0">
              <a:solidFill>
                <a:srgbClr val="FFFF00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796822"/>
            <a:ext cx="4038600" cy="4132719"/>
          </a:xfrm>
        </p:spPr>
      </p:pic>
    </p:spTree>
    <p:extLst>
      <p:ext uri="{BB962C8B-B14F-4D97-AF65-F5344CB8AC3E}">
        <p14:creationId xmlns:p14="http://schemas.microsoft.com/office/powerpoint/2010/main" val="224216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914400" y="2819400"/>
            <a:ext cx="3124200" cy="8382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Surface Area – Example</a:t>
            </a:r>
            <a:endParaRPr lang="en-US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3600" b="1" i="1" dirty="0" smtClean="0">
                    <a:solidFill>
                      <a:srgbClr val="FFFF00"/>
                    </a:solidFill>
                  </a:rPr>
                  <a:t>S.A. = L.A. + 2B</a:t>
                </a:r>
              </a:p>
              <a:p>
                <a:pPr marL="0" indent="0">
                  <a:buNone/>
                </a:pPr>
                <a:endParaRPr lang="en-US" sz="3600" b="1" i="1" dirty="0">
                  <a:solidFill>
                    <a:srgbClr val="FFFF00"/>
                  </a:solidFill>
                </a:endParaRPr>
              </a:p>
              <a:p>
                <a:pPr marL="0" indent="0" algn="ctr">
                  <a:buNone/>
                </a:pPr>
                <a:r>
                  <a:rPr lang="en-US" sz="3600" b="1" i="1" dirty="0" smtClean="0">
                    <a:solidFill>
                      <a:srgbClr val="FFFF00"/>
                    </a:solidFill>
                  </a:rPr>
                  <a:t>S.A. = 96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1" i="0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𝐜𝐦</m:t>
                        </m:r>
                      </m:e>
                      <m:sup>
                        <m:r>
                          <a:rPr lang="en-US" sz="36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en-US" sz="3600" b="1" i="1" dirty="0" smtClean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:endParaRPr lang="en-US" sz="3600" b="1" i="1" dirty="0" smtClean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4072" t="-20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796822"/>
            <a:ext cx="4038600" cy="4132719"/>
          </a:xfrm>
        </p:spPr>
      </p:pic>
    </p:spTree>
    <p:extLst>
      <p:ext uri="{BB962C8B-B14F-4D97-AF65-F5344CB8AC3E}">
        <p14:creationId xmlns:p14="http://schemas.microsoft.com/office/powerpoint/2010/main" val="224216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Volume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The </a:t>
            </a:r>
            <a:r>
              <a:rPr lang="en-US" b="1" i="1" u="sng" dirty="0" smtClean="0">
                <a:solidFill>
                  <a:schemeClr val="bg1"/>
                </a:solidFill>
              </a:rPr>
              <a:t>volume </a:t>
            </a:r>
            <a:r>
              <a:rPr lang="en-US" dirty="0" smtClean="0">
                <a:solidFill>
                  <a:schemeClr val="bg1"/>
                </a:solidFill>
              </a:rPr>
              <a:t>of a prism is the amount of space inside the shape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It is the amount of liquid you could pour into the shape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796822"/>
            <a:ext cx="4038600" cy="4132719"/>
          </a:xfrm>
        </p:spPr>
      </p:pic>
    </p:spTree>
    <p:extLst>
      <p:ext uri="{BB962C8B-B14F-4D97-AF65-F5344CB8AC3E}">
        <p14:creationId xmlns:p14="http://schemas.microsoft.com/office/powerpoint/2010/main" val="329056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Volume – Formula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600" b="1" i="1" dirty="0">
                <a:solidFill>
                  <a:srgbClr val="FFFF00"/>
                </a:solidFill>
              </a:rPr>
              <a:t>V</a:t>
            </a:r>
            <a:r>
              <a:rPr lang="en-US" sz="3600" b="1" i="1" dirty="0" smtClean="0">
                <a:solidFill>
                  <a:srgbClr val="FFFF00"/>
                </a:solidFill>
              </a:rPr>
              <a:t> = B </a:t>
            </a:r>
            <a:r>
              <a:rPr lang="en-US" sz="3600" b="1" i="1" dirty="0" smtClean="0">
                <a:solidFill>
                  <a:srgbClr val="FFFF00"/>
                </a:solidFill>
                <a:latin typeface="Cambria"/>
              </a:rPr>
              <a:t>•</a:t>
            </a:r>
            <a:r>
              <a:rPr lang="en-US" sz="3600" b="1" i="1" dirty="0" smtClean="0">
                <a:solidFill>
                  <a:srgbClr val="FFFF00"/>
                </a:solidFill>
              </a:rPr>
              <a:t> h</a:t>
            </a:r>
          </a:p>
          <a:p>
            <a:pPr lvl="1"/>
            <a:r>
              <a:rPr lang="en-US" b="1" i="1" dirty="0" smtClean="0">
                <a:solidFill>
                  <a:schemeClr val="bg1"/>
                </a:solidFill>
              </a:rPr>
              <a:t>B</a:t>
            </a:r>
            <a:r>
              <a:rPr lang="en-US" dirty="0" smtClean="0">
                <a:solidFill>
                  <a:schemeClr val="bg1"/>
                </a:solidFill>
              </a:rPr>
              <a:t> is the </a:t>
            </a:r>
            <a:r>
              <a:rPr lang="en-US" b="1" i="1" dirty="0" smtClean="0">
                <a:solidFill>
                  <a:schemeClr val="bg1"/>
                </a:solidFill>
              </a:rPr>
              <a:t>area</a:t>
            </a:r>
            <a:r>
              <a:rPr lang="en-US" dirty="0" smtClean="0">
                <a:solidFill>
                  <a:schemeClr val="bg1"/>
                </a:solidFill>
              </a:rPr>
              <a:t> of one base</a:t>
            </a:r>
          </a:p>
          <a:p>
            <a:pPr lvl="1"/>
            <a:r>
              <a:rPr lang="en-US" b="1" i="1" dirty="0" smtClean="0">
                <a:solidFill>
                  <a:schemeClr val="bg1"/>
                </a:solidFill>
              </a:rPr>
              <a:t>h</a:t>
            </a:r>
            <a:r>
              <a:rPr lang="en-US" dirty="0" smtClean="0">
                <a:solidFill>
                  <a:schemeClr val="bg1"/>
                </a:solidFill>
              </a:rPr>
              <a:t> is the </a:t>
            </a:r>
            <a:r>
              <a:rPr lang="en-US" b="1" i="1" dirty="0" smtClean="0">
                <a:solidFill>
                  <a:schemeClr val="bg1"/>
                </a:solidFill>
              </a:rPr>
              <a:t>height</a:t>
            </a:r>
            <a:r>
              <a:rPr lang="en-US" dirty="0" smtClean="0">
                <a:solidFill>
                  <a:schemeClr val="bg1"/>
                </a:solidFill>
              </a:rPr>
              <a:t> of the prism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796822"/>
            <a:ext cx="4038600" cy="4132719"/>
          </a:xfrm>
        </p:spPr>
      </p:pic>
    </p:spTree>
    <p:extLst>
      <p:ext uri="{BB962C8B-B14F-4D97-AF65-F5344CB8AC3E}">
        <p14:creationId xmlns:p14="http://schemas.microsoft.com/office/powerpoint/2010/main" val="110123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Volume – Example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600" b="1" i="1" dirty="0">
                <a:solidFill>
                  <a:srgbClr val="FFFF00"/>
                </a:solidFill>
              </a:rPr>
              <a:t>V</a:t>
            </a:r>
            <a:r>
              <a:rPr lang="en-US" sz="3600" b="1" i="1" dirty="0" smtClean="0">
                <a:solidFill>
                  <a:srgbClr val="FFFF00"/>
                </a:solidFill>
              </a:rPr>
              <a:t> = B </a:t>
            </a:r>
            <a:r>
              <a:rPr lang="en-US" sz="3600" b="1" i="1" dirty="0" smtClean="0">
                <a:solidFill>
                  <a:srgbClr val="FFFF00"/>
                </a:solidFill>
                <a:latin typeface="Cambria"/>
              </a:rPr>
              <a:t>•</a:t>
            </a:r>
            <a:r>
              <a:rPr lang="en-US" sz="3600" b="1" i="1" dirty="0" smtClean="0">
                <a:solidFill>
                  <a:srgbClr val="FFFF00"/>
                </a:solidFill>
              </a:rPr>
              <a:t> h</a:t>
            </a:r>
          </a:p>
          <a:p>
            <a:pPr marL="0" indent="0">
              <a:buNone/>
            </a:pPr>
            <a:endParaRPr lang="en-US" sz="3600" b="1" i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sz="3600" b="1" i="1" dirty="0" smtClean="0">
                <a:solidFill>
                  <a:srgbClr val="FFFF00"/>
                </a:solidFill>
              </a:rPr>
              <a:t>V = B </a:t>
            </a:r>
            <a:r>
              <a:rPr lang="en-US" sz="3600" b="1" i="1" dirty="0" smtClean="0">
                <a:solidFill>
                  <a:srgbClr val="FFFF00"/>
                </a:solidFill>
                <a:latin typeface="Cambria"/>
              </a:rPr>
              <a:t>•</a:t>
            </a:r>
            <a:r>
              <a:rPr lang="en-US" sz="3600" b="1" i="1" dirty="0" smtClean="0">
                <a:solidFill>
                  <a:srgbClr val="FFFF00"/>
                </a:solidFill>
              </a:rPr>
              <a:t> h</a:t>
            </a:r>
          </a:p>
          <a:p>
            <a:pPr marL="0" indent="0" algn="ctr">
              <a:buNone/>
            </a:pPr>
            <a:r>
              <a:rPr lang="en-US" sz="3600" b="1" i="1" dirty="0" smtClean="0">
                <a:solidFill>
                  <a:schemeClr val="bg1"/>
                </a:solidFill>
              </a:rPr>
              <a:t>We already know both of these…</a:t>
            </a:r>
          </a:p>
          <a:p>
            <a:pPr marL="0" indent="0" algn="ctr">
              <a:buNone/>
            </a:pPr>
            <a:r>
              <a:rPr lang="en-US" sz="3600" b="1" i="1" dirty="0" smtClean="0">
                <a:solidFill>
                  <a:schemeClr val="bg1"/>
                </a:solidFill>
              </a:rPr>
              <a:t>B = 6  and h = 7</a:t>
            </a:r>
            <a:endParaRPr lang="en-US" sz="3600" b="1" i="1" dirty="0" smtClean="0">
              <a:solidFill>
                <a:srgbClr val="FFFF00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796822"/>
            <a:ext cx="4038600" cy="4132719"/>
          </a:xfrm>
        </p:spPr>
      </p:pic>
    </p:spTree>
    <p:extLst>
      <p:ext uri="{BB962C8B-B14F-4D97-AF65-F5344CB8AC3E}">
        <p14:creationId xmlns:p14="http://schemas.microsoft.com/office/powerpoint/2010/main" val="1416480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Volume – Example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600" b="1" i="1" dirty="0">
                <a:solidFill>
                  <a:srgbClr val="FFFF00"/>
                </a:solidFill>
              </a:rPr>
              <a:t>V</a:t>
            </a:r>
            <a:r>
              <a:rPr lang="en-US" sz="3600" b="1" i="1" dirty="0" smtClean="0">
                <a:solidFill>
                  <a:srgbClr val="FFFF00"/>
                </a:solidFill>
              </a:rPr>
              <a:t> = B </a:t>
            </a:r>
            <a:r>
              <a:rPr lang="en-US" sz="3600" b="1" i="1" dirty="0" smtClean="0">
                <a:solidFill>
                  <a:srgbClr val="FFFF00"/>
                </a:solidFill>
                <a:latin typeface="Cambria"/>
              </a:rPr>
              <a:t>•</a:t>
            </a:r>
            <a:r>
              <a:rPr lang="en-US" sz="3600" b="1" i="1" dirty="0" smtClean="0">
                <a:solidFill>
                  <a:srgbClr val="FFFF00"/>
                </a:solidFill>
              </a:rPr>
              <a:t> h</a:t>
            </a:r>
          </a:p>
          <a:p>
            <a:pPr marL="0" indent="0">
              <a:buNone/>
            </a:pPr>
            <a:endParaRPr lang="en-US" sz="3600" b="1" i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sz="3600" b="1" i="1" dirty="0" smtClean="0">
                <a:solidFill>
                  <a:srgbClr val="FFFF00"/>
                </a:solidFill>
              </a:rPr>
              <a:t>V = </a:t>
            </a:r>
            <a:r>
              <a:rPr lang="en-US" sz="3600" b="1" i="1" dirty="0" smtClean="0">
                <a:solidFill>
                  <a:schemeClr val="bg1"/>
                </a:solidFill>
              </a:rPr>
              <a:t>6</a:t>
            </a:r>
            <a:r>
              <a:rPr lang="en-US" sz="3600" b="1" i="1" dirty="0" smtClean="0">
                <a:solidFill>
                  <a:srgbClr val="FFFF00"/>
                </a:solidFill>
              </a:rPr>
              <a:t> </a:t>
            </a:r>
            <a:r>
              <a:rPr lang="en-US" sz="3600" b="1" i="1" dirty="0" smtClean="0">
                <a:solidFill>
                  <a:srgbClr val="FFFF00"/>
                </a:solidFill>
                <a:latin typeface="Cambria"/>
              </a:rPr>
              <a:t>•</a:t>
            </a:r>
            <a:r>
              <a:rPr lang="en-US" sz="3600" b="1" i="1" dirty="0" smtClean="0">
                <a:solidFill>
                  <a:srgbClr val="FFFF00"/>
                </a:solidFill>
              </a:rPr>
              <a:t> </a:t>
            </a:r>
            <a:r>
              <a:rPr lang="en-US" sz="3600" b="1" i="1" dirty="0" smtClean="0">
                <a:solidFill>
                  <a:schemeClr val="bg1"/>
                </a:solidFill>
              </a:rPr>
              <a:t>7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796822"/>
            <a:ext cx="4038600" cy="4132719"/>
          </a:xfrm>
        </p:spPr>
      </p:pic>
    </p:spTree>
    <p:extLst>
      <p:ext uri="{BB962C8B-B14F-4D97-AF65-F5344CB8AC3E}">
        <p14:creationId xmlns:p14="http://schemas.microsoft.com/office/powerpoint/2010/main" val="84412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219200" y="2819400"/>
            <a:ext cx="2590800" cy="9144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Volume – Example</a:t>
            </a:r>
            <a:endParaRPr lang="en-US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3600" b="1" i="1" dirty="0" smtClean="0">
                    <a:solidFill>
                      <a:srgbClr val="FFFF00"/>
                    </a:solidFill>
                  </a:rPr>
                  <a:t>V = B </a:t>
                </a:r>
                <a:r>
                  <a:rPr lang="en-US" sz="3600" b="1" i="1" dirty="0" smtClean="0">
                    <a:solidFill>
                      <a:srgbClr val="FFFF00"/>
                    </a:solidFill>
                    <a:latin typeface="Cambria"/>
                  </a:rPr>
                  <a:t>•</a:t>
                </a:r>
                <a:r>
                  <a:rPr lang="en-US" sz="3600" b="1" i="1" dirty="0" smtClean="0">
                    <a:solidFill>
                      <a:srgbClr val="FFFF00"/>
                    </a:solidFill>
                  </a:rPr>
                  <a:t> h</a:t>
                </a:r>
              </a:p>
              <a:p>
                <a:pPr marL="0" indent="0">
                  <a:buNone/>
                </a:pPr>
                <a:endParaRPr lang="en-US" sz="3600" b="1" i="1" dirty="0">
                  <a:solidFill>
                    <a:srgbClr val="FFFF00"/>
                  </a:solidFill>
                </a:endParaRPr>
              </a:p>
              <a:p>
                <a:pPr marL="0" indent="0" algn="ctr">
                  <a:buNone/>
                </a:pPr>
                <a:r>
                  <a:rPr lang="en-US" sz="3600" b="1" i="1" dirty="0" smtClean="0">
                    <a:solidFill>
                      <a:srgbClr val="FFFF00"/>
                    </a:solidFill>
                  </a:rPr>
                  <a:t>V = 42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𝐜𝐦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𝟑</m:t>
                        </m:r>
                      </m:sup>
                    </m:sSup>
                  </m:oMath>
                </a14:m>
                <a:endParaRPr lang="en-US" sz="3600" b="1" i="1" dirty="0" smtClean="0">
                  <a:solidFill>
                    <a:schemeClr val="bg1"/>
                  </a:solidFill>
                </a:endParaRPr>
              </a:p>
              <a:p>
                <a:pPr marL="0" indent="0" algn="ctr">
                  <a:buNone/>
                </a:pPr>
                <a:endParaRPr lang="en-US" sz="3600" b="1" i="1" dirty="0">
                  <a:solidFill>
                    <a:schemeClr val="bg1"/>
                  </a:solidFill>
                </a:endParaRPr>
              </a:p>
              <a:p>
                <a:pPr marL="0" indent="0" algn="ctr">
                  <a:buNone/>
                </a:pPr>
                <a:r>
                  <a:rPr lang="en-US" sz="3600" b="1" dirty="0" smtClean="0">
                    <a:solidFill>
                      <a:schemeClr val="bg1"/>
                    </a:solidFill>
                  </a:rPr>
                  <a:t>*** Notice the label of cubic centimeters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4374" t="-2291" r="-61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796822"/>
            <a:ext cx="4038600" cy="4132719"/>
          </a:xfrm>
        </p:spPr>
      </p:pic>
    </p:spTree>
    <p:extLst>
      <p:ext uri="{BB962C8B-B14F-4D97-AF65-F5344CB8AC3E}">
        <p14:creationId xmlns:p14="http://schemas.microsoft.com/office/powerpoint/2010/main" val="195985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Summary of Formulas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Lateral Area = </a:t>
            </a:r>
            <a:r>
              <a:rPr lang="en-US" i="1" dirty="0" err="1" smtClean="0">
                <a:solidFill>
                  <a:schemeClr val="bg1"/>
                </a:solidFill>
              </a:rPr>
              <a:t>ph</a:t>
            </a:r>
            <a:endParaRPr lang="en-US" i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	                 = (perimeter of base) </a:t>
            </a:r>
            <a:r>
              <a:rPr lang="en-US" dirty="0" smtClean="0">
                <a:solidFill>
                  <a:schemeClr val="bg1"/>
                </a:solidFill>
                <a:latin typeface="Cambria"/>
              </a:rPr>
              <a:t>• </a:t>
            </a:r>
            <a:r>
              <a:rPr lang="en-US" dirty="0" smtClean="0">
                <a:solidFill>
                  <a:schemeClr val="bg1"/>
                </a:solidFill>
              </a:rPr>
              <a:t>height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Surface Area = </a:t>
            </a:r>
            <a:r>
              <a:rPr lang="en-US" i="1" dirty="0" smtClean="0">
                <a:solidFill>
                  <a:schemeClr val="bg1"/>
                </a:solidFill>
              </a:rPr>
              <a:t>L.A. + 2B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	                 = Lateral Area </a:t>
            </a:r>
            <a:r>
              <a:rPr lang="en-US" dirty="0" smtClean="0">
                <a:solidFill>
                  <a:schemeClr val="bg1"/>
                </a:solidFill>
                <a:latin typeface="Cambria"/>
              </a:rPr>
              <a:t>+ </a:t>
            </a:r>
            <a:r>
              <a:rPr lang="en-US" dirty="0" smtClean="0">
                <a:solidFill>
                  <a:schemeClr val="bg1"/>
                </a:solidFill>
                <a:latin typeface="Cambria"/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2 </a:t>
            </a:r>
            <a:r>
              <a:rPr lang="en-US" dirty="0" smtClean="0">
                <a:solidFill>
                  <a:schemeClr val="bg1"/>
                </a:solidFill>
                <a:latin typeface="Cambria"/>
              </a:rPr>
              <a:t>•</a:t>
            </a:r>
            <a:r>
              <a:rPr lang="en-US" dirty="0" smtClean="0">
                <a:solidFill>
                  <a:schemeClr val="bg1"/>
                </a:solidFill>
              </a:rPr>
              <a:t> (area of base)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Volume = </a:t>
            </a:r>
            <a:r>
              <a:rPr lang="en-US" i="1" dirty="0" err="1" smtClean="0">
                <a:solidFill>
                  <a:schemeClr val="bg1"/>
                </a:solidFill>
              </a:rPr>
              <a:t>Bh</a:t>
            </a:r>
            <a:endParaRPr lang="en-US" i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	        = (area of base) </a:t>
            </a:r>
            <a:r>
              <a:rPr lang="en-US" dirty="0" smtClean="0">
                <a:solidFill>
                  <a:schemeClr val="bg1"/>
                </a:solidFill>
                <a:latin typeface="Cambria"/>
              </a:rPr>
              <a:t>• </a:t>
            </a:r>
            <a:r>
              <a:rPr lang="en-US" dirty="0" smtClean="0">
                <a:solidFill>
                  <a:schemeClr val="bg1"/>
                </a:solidFill>
              </a:rPr>
              <a:t>height</a:t>
            </a:r>
          </a:p>
          <a:p>
            <a:endParaRPr lang="en-US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81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Parts of a right prism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Bases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The bases are two </a:t>
            </a:r>
            <a:r>
              <a:rPr lang="en-US" b="1" i="1" dirty="0" smtClean="0">
                <a:solidFill>
                  <a:schemeClr val="bg1"/>
                </a:solidFill>
              </a:rPr>
              <a:t>congruent polygons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The bases are </a:t>
            </a:r>
            <a:r>
              <a:rPr lang="en-US" b="1" i="1" dirty="0" smtClean="0">
                <a:solidFill>
                  <a:schemeClr val="bg1"/>
                </a:solidFill>
              </a:rPr>
              <a:t>parallel</a:t>
            </a:r>
            <a:r>
              <a:rPr lang="en-US" dirty="0" smtClean="0">
                <a:solidFill>
                  <a:schemeClr val="bg1"/>
                </a:solidFill>
              </a:rPr>
              <a:t> to each other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The </a:t>
            </a:r>
            <a:r>
              <a:rPr lang="en-US" b="1" i="1" dirty="0" smtClean="0">
                <a:solidFill>
                  <a:schemeClr val="bg1"/>
                </a:solidFill>
              </a:rPr>
              <a:t>area</a:t>
            </a:r>
            <a:r>
              <a:rPr lang="en-US" dirty="0" smtClean="0">
                <a:solidFill>
                  <a:schemeClr val="bg1"/>
                </a:solidFill>
              </a:rPr>
              <a:t> of each base is represented with a capital </a:t>
            </a:r>
            <a:r>
              <a:rPr lang="en-US" b="1" i="1" dirty="0" smtClean="0">
                <a:solidFill>
                  <a:schemeClr val="bg1"/>
                </a:solidFill>
              </a:rPr>
              <a:t>B</a:t>
            </a:r>
            <a:endParaRPr lang="en-US" b="1" i="1" dirty="0">
              <a:solidFill>
                <a:schemeClr val="bg1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1524000"/>
            <a:ext cx="3481186" cy="4875610"/>
          </a:xfrm>
        </p:spPr>
      </p:pic>
    </p:spTree>
    <p:extLst>
      <p:ext uri="{BB962C8B-B14F-4D97-AF65-F5344CB8AC3E}">
        <p14:creationId xmlns:p14="http://schemas.microsoft.com/office/powerpoint/2010/main" val="252693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b="1" dirty="0" smtClean="0">
                <a:solidFill>
                  <a:srgbClr val="FFFF00"/>
                </a:solidFill>
              </a:rPr>
              <a:t>BowerPower.net</a:t>
            </a:r>
            <a:endParaRPr lang="en-US" sz="8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500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Parts of a right prism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Height (Altitude)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Connects the two bases</a:t>
            </a:r>
          </a:p>
          <a:p>
            <a:pPr lvl="1"/>
            <a:r>
              <a:rPr lang="en-US" b="1" i="1" dirty="0" smtClean="0">
                <a:solidFill>
                  <a:schemeClr val="bg1"/>
                </a:solidFill>
              </a:rPr>
              <a:t>Perpendicular</a:t>
            </a:r>
            <a:r>
              <a:rPr lang="en-US" dirty="0" smtClean="0">
                <a:solidFill>
                  <a:schemeClr val="bg1"/>
                </a:solidFill>
              </a:rPr>
              <a:t> to both bases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Every lateral edge is an altitude (height)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The height is represented with the letter </a:t>
            </a:r>
            <a:r>
              <a:rPr lang="en-US" b="1" i="1" dirty="0" smtClean="0">
                <a:solidFill>
                  <a:schemeClr val="bg1"/>
                </a:solidFill>
              </a:rPr>
              <a:t>h</a:t>
            </a:r>
            <a:endParaRPr lang="en-US" b="1" i="1" dirty="0">
              <a:solidFill>
                <a:schemeClr val="bg1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2286000"/>
            <a:ext cx="3712696" cy="3305944"/>
          </a:xfrm>
        </p:spPr>
      </p:pic>
    </p:spTree>
    <p:extLst>
      <p:ext uri="{BB962C8B-B14F-4D97-AF65-F5344CB8AC3E}">
        <p14:creationId xmlns:p14="http://schemas.microsoft.com/office/powerpoint/2010/main" val="296312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Parts of a right prism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Lateral Faces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The lateral faces are </a:t>
            </a:r>
            <a:r>
              <a:rPr lang="en-US" b="1" i="1" dirty="0" smtClean="0">
                <a:solidFill>
                  <a:schemeClr val="bg1"/>
                </a:solidFill>
              </a:rPr>
              <a:t>rectangles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Will be the “</a:t>
            </a:r>
            <a:r>
              <a:rPr lang="en-US" b="1" i="1" dirty="0" smtClean="0">
                <a:solidFill>
                  <a:schemeClr val="bg1"/>
                </a:solidFill>
              </a:rPr>
              <a:t>walls</a:t>
            </a:r>
            <a:r>
              <a:rPr lang="en-US" dirty="0" smtClean="0">
                <a:solidFill>
                  <a:schemeClr val="bg1"/>
                </a:solidFill>
              </a:rPr>
              <a:t>” if the prism is stood on one of its bases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1371600"/>
            <a:ext cx="2957602" cy="4898814"/>
          </a:xfrm>
        </p:spPr>
      </p:pic>
    </p:spTree>
    <p:extLst>
      <p:ext uri="{BB962C8B-B14F-4D97-AF65-F5344CB8AC3E}">
        <p14:creationId xmlns:p14="http://schemas.microsoft.com/office/powerpoint/2010/main" val="309881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Parts of a right prism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Lateral Faces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The lateral faces are </a:t>
            </a:r>
            <a:r>
              <a:rPr lang="en-US" b="1" i="1" dirty="0" smtClean="0">
                <a:solidFill>
                  <a:schemeClr val="bg1"/>
                </a:solidFill>
              </a:rPr>
              <a:t>rectangles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Will be the “</a:t>
            </a:r>
            <a:r>
              <a:rPr lang="en-US" b="1" i="1" dirty="0" smtClean="0">
                <a:solidFill>
                  <a:schemeClr val="bg1"/>
                </a:solidFill>
              </a:rPr>
              <a:t>walls</a:t>
            </a:r>
            <a:r>
              <a:rPr lang="en-US" dirty="0" smtClean="0">
                <a:solidFill>
                  <a:schemeClr val="bg1"/>
                </a:solidFill>
              </a:rPr>
              <a:t>” if the prism is stood on one of its bases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8015" y="1798468"/>
            <a:ext cx="3142187" cy="4297531"/>
          </a:xfrm>
        </p:spPr>
      </p:pic>
    </p:spTree>
    <p:extLst>
      <p:ext uri="{BB962C8B-B14F-4D97-AF65-F5344CB8AC3E}">
        <p14:creationId xmlns:p14="http://schemas.microsoft.com/office/powerpoint/2010/main" val="1004371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Parts of a right prism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Lateral Faces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The lateral faces are </a:t>
            </a:r>
            <a:r>
              <a:rPr lang="en-US" b="1" i="1" dirty="0" smtClean="0">
                <a:solidFill>
                  <a:schemeClr val="bg1"/>
                </a:solidFill>
              </a:rPr>
              <a:t>rectangles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Will be the “</a:t>
            </a:r>
            <a:r>
              <a:rPr lang="en-US" b="1" i="1" dirty="0" smtClean="0">
                <a:solidFill>
                  <a:schemeClr val="bg1"/>
                </a:solidFill>
              </a:rPr>
              <a:t>walls</a:t>
            </a:r>
            <a:r>
              <a:rPr lang="en-US" dirty="0" smtClean="0">
                <a:solidFill>
                  <a:schemeClr val="bg1"/>
                </a:solidFill>
              </a:rPr>
              <a:t>” if the prism is stood on one of its bases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8397" y="1933850"/>
            <a:ext cx="3201805" cy="4085949"/>
          </a:xfrm>
        </p:spPr>
      </p:pic>
    </p:spTree>
    <p:extLst>
      <p:ext uri="{BB962C8B-B14F-4D97-AF65-F5344CB8AC3E}">
        <p14:creationId xmlns:p14="http://schemas.microsoft.com/office/powerpoint/2010/main" val="344711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Lateral Area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The </a:t>
            </a:r>
            <a:r>
              <a:rPr lang="en-US" b="1" i="1" u="sng" dirty="0" smtClean="0">
                <a:solidFill>
                  <a:schemeClr val="bg1"/>
                </a:solidFill>
              </a:rPr>
              <a:t>lateral area </a:t>
            </a:r>
            <a:r>
              <a:rPr lang="en-US" dirty="0" smtClean="0">
                <a:solidFill>
                  <a:schemeClr val="bg1"/>
                </a:solidFill>
              </a:rPr>
              <a:t>of a prism is the sum of the area of the lateral faces (the “walls”)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It is the area covered if you paint the “walls,” but not the “ceiling” or the “floor” (“ceiling” &amp; “floor” are bases)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796822"/>
            <a:ext cx="4038600" cy="4132719"/>
          </a:xfrm>
        </p:spPr>
      </p:pic>
    </p:spTree>
    <p:extLst>
      <p:ext uri="{BB962C8B-B14F-4D97-AF65-F5344CB8AC3E}">
        <p14:creationId xmlns:p14="http://schemas.microsoft.com/office/powerpoint/2010/main" val="137702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Lateral Area – Formula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600" b="1" i="1" dirty="0" smtClean="0">
                <a:solidFill>
                  <a:srgbClr val="FFFF00"/>
                </a:solidFill>
              </a:rPr>
              <a:t>L.A. = p </a:t>
            </a:r>
            <a:r>
              <a:rPr lang="en-US" sz="3600" b="1" i="1" dirty="0" smtClean="0">
                <a:solidFill>
                  <a:srgbClr val="FFFF00"/>
                </a:solidFill>
                <a:latin typeface="Cambria"/>
              </a:rPr>
              <a:t>•</a:t>
            </a:r>
            <a:r>
              <a:rPr lang="en-US" sz="3600" b="1" i="1" dirty="0" smtClean="0">
                <a:solidFill>
                  <a:srgbClr val="FFFF00"/>
                </a:solidFill>
              </a:rPr>
              <a:t> h</a:t>
            </a:r>
          </a:p>
          <a:p>
            <a:pPr lvl="1"/>
            <a:r>
              <a:rPr lang="en-US" b="1" i="1" dirty="0" smtClean="0">
                <a:solidFill>
                  <a:schemeClr val="bg1"/>
                </a:solidFill>
              </a:rPr>
              <a:t>p</a:t>
            </a:r>
            <a:r>
              <a:rPr lang="en-US" dirty="0" smtClean="0">
                <a:solidFill>
                  <a:schemeClr val="bg1"/>
                </a:solidFill>
              </a:rPr>
              <a:t> is the </a:t>
            </a:r>
            <a:r>
              <a:rPr lang="en-US" b="1" i="1" dirty="0" smtClean="0">
                <a:solidFill>
                  <a:schemeClr val="bg1"/>
                </a:solidFill>
              </a:rPr>
              <a:t>perimeter</a:t>
            </a:r>
            <a:r>
              <a:rPr lang="en-US" dirty="0" smtClean="0">
                <a:solidFill>
                  <a:schemeClr val="bg1"/>
                </a:solidFill>
              </a:rPr>
              <a:t> of a base</a:t>
            </a:r>
          </a:p>
          <a:p>
            <a:pPr lvl="1"/>
            <a:r>
              <a:rPr lang="en-US" b="1" i="1" dirty="0" smtClean="0">
                <a:solidFill>
                  <a:schemeClr val="bg1"/>
                </a:solidFill>
              </a:rPr>
              <a:t>h</a:t>
            </a:r>
            <a:r>
              <a:rPr lang="en-US" dirty="0" smtClean="0">
                <a:solidFill>
                  <a:schemeClr val="bg1"/>
                </a:solidFill>
              </a:rPr>
              <a:t> is the </a:t>
            </a:r>
            <a:r>
              <a:rPr lang="en-US" b="1" i="1" dirty="0" smtClean="0">
                <a:solidFill>
                  <a:schemeClr val="bg1"/>
                </a:solidFill>
              </a:rPr>
              <a:t>height</a:t>
            </a:r>
            <a:r>
              <a:rPr lang="en-US" dirty="0" smtClean="0">
                <a:solidFill>
                  <a:schemeClr val="bg1"/>
                </a:solidFill>
              </a:rPr>
              <a:t> of the prism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796822"/>
            <a:ext cx="4038600" cy="4132719"/>
          </a:xfrm>
        </p:spPr>
      </p:pic>
    </p:spTree>
    <p:extLst>
      <p:ext uri="{BB962C8B-B14F-4D97-AF65-F5344CB8AC3E}">
        <p14:creationId xmlns:p14="http://schemas.microsoft.com/office/powerpoint/2010/main" val="2662657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715</Words>
  <Application>Microsoft Office PowerPoint</Application>
  <PresentationFormat>On-screen Show (4:3)</PresentationFormat>
  <Paragraphs>136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Right Prisms</vt:lpstr>
      <vt:lpstr>Example of a right prism</vt:lpstr>
      <vt:lpstr>Parts of a right prism</vt:lpstr>
      <vt:lpstr>Parts of a right prism</vt:lpstr>
      <vt:lpstr>Parts of a right prism</vt:lpstr>
      <vt:lpstr>Parts of a right prism</vt:lpstr>
      <vt:lpstr>Parts of a right prism</vt:lpstr>
      <vt:lpstr>Lateral Area</vt:lpstr>
      <vt:lpstr>Lateral Area – Formula</vt:lpstr>
      <vt:lpstr>Lateral Area – Example</vt:lpstr>
      <vt:lpstr>Lateral Area – Example</vt:lpstr>
      <vt:lpstr>Lateral Area – Example</vt:lpstr>
      <vt:lpstr>Lateral Area – Example</vt:lpstr>
      <vt:lpstr>Lateral Area – Example</vt:lpstr>
      <vt:lpstr>Surface Area</vt:lpstr>
      <vt:lpstr>Surface Area – Formula</vt:lpstr>
      <vt:lpstr>Surface Area – Example</vt:lpstr>
      <vt:lpstr>Surface Area – Example</vt:lpstr>
      <vt:lpstr>Surface Area – Example</vt:lpstr>
      <vt:lpstr>Surface Area – Example</vt:lpstr>
      <vt:lpstr>Surface Area – Example</vt:lpstr>
      <vt:lpstr>Surface Area – Example</vt:lpstr>
      <vt:lpstr>Surface Area – Example</vt:lpstr>
      <vt:lpstr>Volume</vt:lpstr>
      <vt:lpstr>Volume – Formula</vt:lpstr>
      <vt:lpstr>Volume – Example</vt:lpstr>
      <vt:lpstr>Volume – Example</vt:lpstr>
      <vt:lpstr>Volume – Example</vt:lpstr>
      <vt:lpstr>Summary of Formulas</vt:lpstr>
      <vt:lpstr>BowerPower.net</vt:lpstr>
    </vt:vector>
  </TitlesOfParts>
  <Company>Huntington County Community School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Right Prisms</dc:title>
  <dc:creator>Scott Bower</dc:creator>
  <cp:lastModifiedBy>Scott Bower</cp:lastModifiedBy>
  <cp:revision>21</cp:revision>
  <dcterms:created xsi:type="dcterms:W3CDTF">2014-11-30T23:29:55Z</dcterms:created>
  <dcterms:modified xsi:type="dcterms:W3CDTF">2014-12-01T00:49:48Z</dcterms:modified>
</cp:coreProperties>
</file>